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5"/>
  </p:notesMasterIdLst>
  <p:sldIdLst>
    <p:sldId id="257" r:id="rId2"/>
    <p:sldId id="547" r:id="rId3"/>
    <p:sldId id="419" r:id="rId4"/>
    <p:sldId id="606" r:id="rId5"/>
    <p:sldId id="608" r:id="rId6"/>
    <p:sldId id="670" r:id="rId7"/>
    <p:sldId id="698" r:id="rId8"/>
    <p:sldId id="731" r:id="rId9"/>
    <p:sldId id="734" r:id="rId10"/>
    <p:sldId id="727" r:id="rId11"/>
    <p:sldId id="732" r:id="rId12"/>
    <p:sldId id="728" r:id="rId13"/>
    <p:sldId id="749" r:id="rId14"/>
    <p:sldId id="730" r:id="rId15"/>
    <p:sldId id="733" r:id="rId16"/>
    <p:sldId id="735" r:id="rId17"/>
    <p:sldId id="737" r:id="rId18"/>
    <p:sldId id="738" r:id="rId19"/>
    <p:sldId id="736" r:id="rId20"/>
    <p:sldId id="739" r:id="rId21"/>
    <p:sldId id="740" r:id="rId22"/>
    <p:sldId id="741" r:id="rId23"/>
    <p:sldId id="742" r:id="rId24"/>
    <p:sldId id="750" r:id="rId25"/>
    <p:sldId id="751" r:id="rId26"/>
    <p:sldId id="744" r:id="rId27"/>
    <p:sldId id="745" r:id="rId28"/>
    <p:sldId id="746" r:id="rId29"/>
    <p:sldId id="747" r:id="rId30"/>
    <p:sldId id="748" r:id="rId31"/>
    <p:sldId id="752" r:id="rId32"/>
    <p:sldId id="754" r:id="rId33"/>
    <p:sldId id="273" r:id="rId3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박 찬호" initials="박찬" lastIdx="1" clrIdx="0">
    <p:extLst>
      <p:ext uri="{19B8F6BF-5375-455C-9EA6-DF929625EA0E}">
        <p15:presenceInfo xmlns:p15="http://schemas.microsoft.com/office/powerpoint/2012/main" userId="552bf61e5bb04a0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92E96"/>
    <a:srgbClr val="409A5C"/>
    <a:srgbClr val="D09E00"/>
    <a:srgbClr val="0091C4"/>
    <a:srgbClr val="01BCFF"/>
    <a:srgbClr val="893CC2"/>
    <a:srgbClr val="C9F1FF"/>
    <a:srgbClr val="9A58CC"/>
    <a:srgbClr val="7A35AD"/>
    <a:srgbClr val="B686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69CF1AB2-1976-4502-BF36-3FF5EA218861}" styleName="보통 스타일 4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D27102A9-8310-4765-A935-A1911B00CA55}" styleName="밝은 스타일 1 - 강조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7" autoAdjust="0"/>
    <p:restoredTop sz="92857" autoAdjust="0"/>
  </p:normalViewPr>
  <p:slideViewPr>
    <p:cSldViewPr snapToGrid="0">
      <p:cViewPr varScale="1">
        <p:scale>
          <a:sx n="114" d="100"/>
          <a:sy n="114" d="100"/>
        </p:scale>
        <p:origin x="300" y="1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Noto Serif CJK KR Medium" panose="02020500000000000000" pitchFamily="18" charset="-127"/>
                <a:ea typeface="Noto Serif CJK KR Medium" panose="02020500000000000000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Noto Serif CJK KR Medium" panose="02020500000000000000" pitchFamily="18" charset="-127"/>
                <a:ea typeface="Noto Serif CJK KR Medium" panose="02020500000000000000" pitchFamily="18" charset="-127"/>
              </a:defRPr>
            </a:lvl1pPr>
          </a:lstStyle>
          <a:p>
            <a:fld id="{62762DF2-05D7-4EA8-97EF-4D68D5280610}" type="datetimeFigureOut">
              <a:rPr lang="ko-KR" altLang="en-US" smtClean="0"/>
              <a:pPr/>
              <a:t>2023-01-28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Noto Serif CJK KR Medium" panose="02020500000000000000" pitchFamily="18" charset="-127"/>
                <a:ea typeface="Noto Serif CJK KR Medium" panose="02020500000000000000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Noto Serif CJK KR Medium" panose="02020500000000000000" pitchFamily="18" charset="-127"/>
                <a:ea typeface="Noto Serif CJK KR Medium" panose="02020500000000000000" pitchFamily="18" charset="-127"/>
              </a:defRPr>
            </a:lvl1pPr>
          </a:lstStyle>
          <a:p>
            <a:fld id="{360B67B5-417D-4B53-82BC-ED3A38E04C5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865262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Noto Serif CJK KR Medium" panose="02020500000000000000" pitchFamily="18" charset="-127"/>
        <a:ea typeface="Noto Serif CJK KR Medium" panose="02020500000000000000" pitchFamily="18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Noto Serif CJK KR Medium" panose="02020500000000000000" pitchFamily="18" charset="-127"/>
        <a:ea typeface="Noto Serif CJK KR Medium" panose="02020500000000000000" pitchFamily="18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Noto Serif CJK KR Medium" panose="02020500000000000000" pitchFamily="18" charset="-127"/>
        <a:ea typeface="Noto Serif CJK KR Medium" panose="02020500000000000000" pitchFamily="18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Noto Serif CJK KR Medium" panose="02020500000000000000" pitchFamily="18" charset="-127"/>
        <a:ea typeface="Noto Serif CJK KR Medium" panose="02020500000000000000" pitchFamily="18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Noto Serif CJK KR Medium" panose="02020500000000000000" pitchFamily="18" charset="-127"/>
        <a:ea typeface="Noto Serif CJK KR Medium" panose="02020500000000000000" pitchFamily="18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57EB2F-C82E-4E4F-83F0-A5F4853ACDE3}" type="slidenum">
              <a:rPr kumimoji="1" lang="ko-KR" altLang="en-US" smtClean="0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930538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0B67B5-417D-4B53-82BC-ED3A38E04C55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77665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0B67B5-417D-4B53-82BC-ED3A38E04C55}" type="slidenum">
              <a:rPr lang="ko-KR" altLang="en-US" smtClean="0"/>
              <a:pPr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630816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0B67B5-417D-4B53-82BC-ED3A38E04C55}" type="slidenum">
              <a:rPr lang="ko-KR" altLang="en-US" smtClean="0"/>
              <a:pPr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589560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0B67B5-417D-4B53-82BC-ED3A38E04C55}" type="slidenum">
              <a:rPr lang="ko-KR" altLang="en-US" smtClean="0"/>
              <a:pPr/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729164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7A9532-D6F3-44F2-8641-53694B9C08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844399D-B860-4EA4-BD22-01BE462F9F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1C3F9D6-8302-44BF-83DF-13768BAC68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F02E0-1AC5-4802-BA8E-C0D746D38F4B}" type="datetime1">
              <a:rPr lang="ko-KR" altLang="en-US" smtClean="0"/>
              <a:t>2023-01-28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5DFE919-B29B-4CCF-8809-60D62831BA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C&amp;I Lab </a:t>
            </a:r>
            <a:r>
              <a:rPr lang="ko-KR" altLang="en-US"/>
              <a:t>박찬호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58CEAB2-B756-4F1B-9D7E-42DC4B5F5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87746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E86797-A913-4096-A975-F847748FE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DEE7894-A25B-4D1C-99A0-95F37C7A76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A7142AA-9BA5-4AB4-BE81-4AA26A8EAB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E3E5A-3E11-49F5-86D1-B267671B7A55}" type="datetime1">
              <a:rPr lang="ko-KR" altLang="en-US" smtClean="0"/>
              <a:t>2023-01-28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C5117CD-9271-43F0-9B9C-7FFD71CB61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C&amp;I Lab </a:t>
            </a:r>
            <a:r>
              <a:rPr lang="ko-KR" altLang="en-US"/>
              <a:t>박찬호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AEFF10D-3263-46C3-A82D-C9A596E6F7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7363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331F307-5E50-4F4E-A40C-8162A8659B6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32982C6-0F12-4AD0-95BC-9C7A7F5D08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B712EEC-E0A3-498A-BC41-6403E1F3F3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D62E48-F00B-4532-ACD3-459491C33601}" type="datetime1">
              <a:rPr lang="ko-KR" altLang="en-US" smtClean="0"/>
              <a:t>2023-01-28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1C43DD4-3105-46CA-B6A4-84D1C22FC8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C&amp;I Lab </a:t>
            </a:r>
            <a:r>
              <a:rPr lang="ko-KR" altLang="en-US"/>
              <a:t>박찬호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275FEB9-2ECA-47B6-AE03-482B664CFF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79415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EF3443-E158-4AD2-A0ED-6E0B152E7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CE241C5-2E43-4BE4-A7FE-03388B911D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97421C7-9B53-4447-9749-51FA96441A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1313410" cy="365125"/>
          </a:xfrm>
        </p:spPr>
        <p:txBody>
          <a:bodyPr/>
          <a:lstStyle/>
          <a:p>
            <a:r>
              <a:rPr lang="en-US" altLang="ko-KR" dirty="0"/>
              <a:t>C&amp;I Lab </a:t>
            </a:r>
            <a:r>
              <a:rPr lang="ko-KR" altLang="en-US" dirty="0"/>
              <a:t>박찬호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3D0252E-D663-4917-9252-29F68DB0B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25596" y="6492528"/>
            <a:ext cx="666404" cy="365125"/>
          </a:xfrm>
        </p:spPr>
        <p:txBody>
          <a:bodyPr/>
          <a:lstStyle/>
          <a:p>
            <a:fld id="{EA51D5DC-D2C6-483A-B351-9E0DF7957236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969004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960D6E-2915-431F-AAE1-187A246A96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3C3110F-BC0B-44E7-8728-9AB4EC1DFA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B35B339-FB81-431F-8128-F90E69E655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FBE50-E118-42F9-A2A2-6BBE4CB934C8}" type="datetime1">
              <a:rPr lang="ko-KR" altLang="en-US" smtClean="0"/>
              <a:t>2023-01-28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D3D82C7-5FFB-40BC-88F7-93962E85E5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C&amp;I Lab </a:t>
            </a:r>
            <a:r>
              <a:rPr lang="ko-KR" altLang="en-US"/>
              <a:t>박찬호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9C163D8-FBE7-4722-A8D3-3CE204D51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06949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69ED50-1048-4746-BF0E-78980EFA6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D6B9404-D708-4563-A5C8-CDA3BE45A4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C8CEBF4-8397-4215-8C7F-5BAD420966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7B75030-48F6-447E-BDE5-9891B8043F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93926-DC2E-4009-B8E3-AC4CDBC3AFB2}" type="datetime1">
              <a:rPr lang="ko-KR" altLang="en-US" smtClean="0"/>
              <a:t>2023-01-28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843412D-6AF7-49AB-918A-66C7944241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C&amp;I Lab </a:t>
            </a:r>
            <a:r>
              <a:rPr lang="ko-KR" altLang="en-US"/>
              <a:t>박찬호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FA29752-220E-439D-9847-159AA3A3E3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16351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0F1A53-CD1F-47B6-A621-B257E7F44D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A0AFBB1-333B-4131-B2FF-5ADA902A5C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25BCAC4-ECA4-4BFC-96A4-7F955E6051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61A001C-5B9B-4F5A-B36F-3CAEC0FD8FB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FB72032-571B-4CB3-8E2B-12E4042791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988EFEC-E541-45EC-8B50-2BE62EB435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582C1-50E5-473C-85E0-8ABC4E955D1D}" type="datetime1">
              <a:rPr lang="ko-KR" altLang="en-US" smtClean="0"/>
              <a:t>2023-01-28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D0050E9-3893-434B-BDB5-C2960108E6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C&amp;I Lab </a:t>
            </a:r>
            <a:r>
              <a:rPr lang="ko-KR" altLang="en-US"/>
              <a:t>박찬호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CAF08DB-1304-4FAF-AF18-826F138C41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41133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5FF0BA-9669-49A2-9014-B8EEA0619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4286974-C4DF-460F-A782-F835F157B5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BC2D8-738D-4620-8E79-19D02484848D}" type="datetime1">
              <a:rPr lang="ko-KR" altLang="en-US" smtClean="0"/>
              <a:t>2023-01-28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308CC35-6015-4FE9-A90D-04F134B9EC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C&amp;I Lab </a:t>
            </a:r>
            <a:r>
              <a:rPr lang="ko-KR" altLang="en-US"/>
              <a:t>박찬호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BF0F622-B1E1-4032-900A-003ECA731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3725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ECB9434-E53E-4135-8056-F17BA2DDE2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B604AB-CD73-4F6D-9B3C-AD60E9DF2B1F}" type="datetime1">
              <a:rPr lang="ko-KR" altLang="en-US" smtClean="0"/>
              <a:t>2023-01-28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446BE91-A790-4CC9-990A-EAE93F310C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C&amp;I Lab </a:t>
            </a:r>
            <a:r>
              <a:rPr lang="ko-KR" altLang="en-US"/>
              <a:t>박찬호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56A32A-1708-4133-8E23-119E37A915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14998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D51D43-B488-4368-8F65-D00222EE9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9D114F8-BBA1-4149-9F61-51254560E8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92448C-E82C-48D4-8302-B9D289B572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3F60D1C-13ED-46AE-BD85-BBB3E99FA6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5618F3-2CB8-4DE1-A077-EA4D885F1C5B}" type="datetime1">
              <a:rPr lang="ko-KR" altLang="en-US" smtClean="0"/>
              <a:t>2023-01-28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1BD40D-33B6-4AB2-B074-B8AC8ADACE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C&amp;I Lab </a:t>
            </a:r>
            <a:r>
              <a:rPr lang="ko-KR" altLang="en-US"/>
              <a:t>박찬호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FEC5F1A-679F-4365-A302-49398107F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31131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343870-3285-4A72-9753-C882F51485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0EC8B4D-72BC-446D-8F35-F6F6B880AC9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6DD69E9-C706-4D03-A794-B00D5350C9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C7C7AFB-70FE-4519-BA9E-A1A31E55E6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429C7-AE10-4F8B-B80E-953C98E3FC42}" type="datetime1">
              <a:rPr lang="ko-KR" altLang="en-US" smtClean="0"/>
              <a:t>2023-01-28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38A7297-35C6-4748-8D15-74BB88C0B0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C&amp;I Lab </a:t>
            </a:r>
            <a:r>
              <a:rPr lang="ko-KR" altLang="en-US"/>
              <a:t>박찬호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540C9B8-EF34-4521-9EF6-BB7DCEE057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02951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A9EC9E1-59E9-4FF5-BC08-78419F3442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84AAAF5-7FC2-41B2-8EF7-AB18E6A4D5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290997E-A811-456D-84C3-C7C01A83EF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B9864B-52EC-4077-B330-992A6CD65829}" type="datetime1">
              <a:rPr lang="ko-KR" altLang="en-US" smtClean="0"/>
              <a:t>2023-01-28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7BA91F7-97A5-4EAC-8683-92824A881C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ko-KR"/>
              <a:t>C&amp;I Lab </a:t>
            </a:r>
            <a:r>
              <a:rPr lang="ko-KR" altLang="en-US"/>
              <a:t>박찬호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7A03F4E-DE55-4B48-97BB-74C0289493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51D5DC-D2C6-483A-B351-9E0DF79572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08563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nn.labml.ai/diffusion/ddpm/unet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aifactory.space/learning/detail/2172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s://aifactory.space/learning/detail/2172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gi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상자 5"/>
          <p:cNvSpPr txBox="1"/>
          <p:nvPr/>
        </p:nvSpPr>
        <p:spPr>
          <a:xfrm>
            <a:off x="9971820" y="5028626"/>
            <a:ext cx="1800494" cy="6970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kumimoji="1" lang="ko-KR" altLang="en-US" sz="1400" dirty="0">
                <a:ea typeface="Sandoll GothicNeo1Unicode 02 Ul" charset="-127"/>
                <a:cs typeface="Sandoll GothicNeo1Unicode 02 Ul" charset="-127"/>
              </a:rPr>
              <a:t>모바일시스템공학과</a:t>
            </a:r>
            <a:endParaRPr kumimoji="1" lang="en-US" altLang="ko-KR" sz="1400" dirty="0">
              <a:ea typeface="Sandoll GothicNeo1Unicode 02 Ul" charset="-127"/>
              <a:cs typeface="Sandoll GothicNeo1Unicode 02 Ul" charset="-127"/>
            </a:endParaRPr>
          </a:p>
          <a:p>
            <a:pPr algn="r">
              <a:lnSpc>
                <a:spcPct val="150000"/>
              </a:lnSpc>
            </a:pPr>
            <a:r>
              <a:rPr kumimoji="1" lang="ko-KR" altLang="en-US" sz="1400" dirty="0">
                <a:ea typeface="Sandoll GothicNeo1Unicode 02 Ul" charset="-127"/>
                <a:cs typeface="Sandoll GothicNeo1Unicode 02 Ul" charset="-127"/>
              </a:rPr>
              <a:t>박찬호</a:t>
            </a:r>
          </a:p>
        </p:txBody>
      </p:sp>
      <p:sp>
        <p:nvSpPr>
          <p:cNvPr id="7" name="텍스트 상자 6"/>
          <p:cNvSpPr txBox="1"/>
          <p:nvPr/>
        </p:nvSpPr>
        <p:spPr>
          <a:xfrm>
            <a:off x="711272" y="634815"/>
            <a:ext cx="10940538" cy="2188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en-US" altLang="ko-KR" sz="4400" b="1" dirty="0">
              <a:latin typeface="Noto Sans CJK KR" charset="-127"/>
              <a:ea typeface="Noto Sans CJK KR"/>
              <a:cs typeface="Noto Sans CJK KR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4000" b="1" i="0" dirty="0">
                <a:solidFill>
                  <a:srgbClr val="222222"/>
                </a:solidFill>
                <a:effectLst/>
                <a:ea typeface="Noto Sans CJK KR"/>
              </a:rPr>
              <a:t>Denoising Diffusion Imp</a:t>
            </a:r>
            <a:r>
              <a:rPr kumimoji="1" lang="en-US" altLang="ko-KR" sz="4000" b="1" dirty="0">
                <a:solidFill>
                  <a:srgbClr val="222222"/>
                </a:solidFill>
                <a:ea typeface="Noto Sans CJK KR"/>
              </a:rPr>
              <a:t>licit</a:t>
            </a:r>
            <a:r>
              <a:rPr kumimoji="1" lang="en-US" altLang="ko-KR" sz="4000" b="1" i="0" dirty="0">
                <a:solidFill>
                  <a:srgbClr val="222222"/>
                </a:solidFill>
                <a:effectLst/>
                <a:ea typeface="Noto Sans CJK KR"/>
              </a:rPr>
              <a:t> Models</a:t>
            </a:r>
          </a:p>
          <a:p>
            <a:pPr>
              <a:lnSpc>
                <a:spcPct val="150000"/>
              </a:lnSpc>
            </a:pPr>
            <a:r>
              <a:rPr lang="nl-NL" altLang="ko-KR" sz="2400" b="0" i="0" dirty="0">
                <a:solidFill>
                  <a:srgbClr val="222222"/>
                </a:solidFill>
                <a:effectLst/>
                <a:ea typeface="Noto Sans CJK KR"/>
              </a:rPr>
              <a:t>Jiaming Song, Chenlin Meng, Stefano Ermon</a:t>
            </a:r>
            <a:endParaRPr kumimoji="1" lang="en-US" altLang="ko-KR" sz="2400" b="1" dirty="0">
              <a:ea typeface="Noto Sans CJK KR"/>
              <a:cs typeface="Noto Sans CJK KR" charset="-127"/>
            </a:endParaRPr>
          </a:p>
        </p:txBody>
      </p:sp>
      <p:cxnSp>
        <p:nvCxnSpPr>
          <p:cNvPr id="9" name="직선 연결선[R] 8"/>
          <p:cNvCxnSpPr/>
          <p:nvPr/>
        </p:nvCxnSpPr>
        <p:spPr>
          <a:xfrm>
            <a:off x="825572" y="2922814"/>
            <a:ext cx="95424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5" name="표 2">
            <a:extLst>
              <a:ext uri="{FF2B5EF4-FFF2-40B4-BE49-F238E27FC236}">
                <a16:creationId xmlns:a16="http://schemas.microsoft.com/office/drawing/2014/main" id="{44999991-45A7-099C-53C8-526167D543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9603234"/>
              </p:ext>
            </p:extLst>
          </p:nvPr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dirty="0">
                          <a:solidFill>
                            <a:srgbClr val="222222"/>
                          </a:solidFill>
                          <a:effectLst/>
                          <a:ea typeface="Noto Sans CJK KR"/>
                        </a:rPr>
                        <a:t>Song, Jiaming, </a:t>
                      </a:r>
                      <a:r>
                        <a:rPr lang="en-US" altLang="ko-KR" sz="1600" b="0" i="0" dirty="0" err="1">
                          <a:solidFill>
                            <a:srgbClr val="222222"/>
                          </a:solidFill>
                          <a:effectLst/>
                          <a:ea typeface="Noto Sans CJK KR"/>
                        </a:rPr>
                        <a:t>Chenlin</a:t>
                      </a:r>
                      <a:r>
                        <a:rPr lang="en-US" altLang="ko-KR" sz="1600" b="0" i="0" dirty="0">
                          <a:solidFill>
                            <a:srgbClr val="222222"/>
                          </a:solidFill>
                          <a:effectLst/>
                          <a:ea typeface="Noto Sans CJK KR"/>
                        </a:rPr>
                        <a:t> Meng, and Stefano </a:t>
                      </a:r>
                      <a:r>
                        <a:rPr lang="en-US" altLang="ko-KR" sz="1600" b="0" i="0" dirty="0" err="1">
                          <a:solidFill>
                            <a:srgbClr val="222222"/>
                          </a:solidFill>
                          <a:effectLst/>
                          <a:ea typeface="Noto Sans CJK KR"/>
                        </a:rPr>
                        <a:t>Ermon</a:t>
                      </a:r>
                      <a:r>
                        <a:rPr lang="en-US" altLang="ko-KR" sz="1600" b="0" i="0" dirty="0">
                          <a:solidFill>
                            <a:srgbClr val="222222"/>
                          </a:solidFill>
                          <a:effectLst/>
                          <a:ea typeface="Noto Sans CJK KR"/>
                        </a:rPr>
                        <a:t>. "Denoising Diffusion Implicit Models." International Conference on Learning Representation(2020).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CD714FB7-35EE-4DB6-B944-01E4F7C71D4A}"/>
              </a:ext>
            </a:extLst>
          </p:cNvPr>
          <p:cNvSpPr txBox="1"/>
          <p:nvPr/>
        </p:nvSpPr>
        <p:spPr>
          <a:xfrm>
            <a:off x="5654675" y="29972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079607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2">
            <a:extLst>
              <a:ext uri="{FF2B5EF4-FFF2-40B4-BE49-F238E27FC236}">
                <a16:creationId xmlns:a16="http://schemas.microsoft.com/office/drawing/2014/main" id="{AD1C9830-2370-86E1-2FD7-12302AF1D1A9}"/>
              </a:ext>
            </a:extLst>
          </p:cNvPr>
          <p:cNvGraphicFramePr>
            <a:graphicFrameLocks noGrp="1"/>
          </p:cNvGraphicFramePr>
          <p:nvPr/>
        </p:nvGraphicFramePr>
        <p:xfrm>
          <a:off x="-1" y="13580"/>
          <a:ext cx="12192000" cy="7266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726649">
                <a:tc>
                  <a:txBody>
                    <a:bodyPr/>
                    <a:lstStyle/>
                    <a:p>
                      <a:pPr marL="457200" lvl="1" indent="0" algn="just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28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DDPM - Loss</a:t>
                      </a:r>
                      <a:endParaRPr lang="en-US" altLang="ko-KR" sz="24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87001FAF-3034-866E-5E9E-981DCE9BAD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8768943"/>
              </p:ext>
            </p:extLst>
          </p:nvPr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3" name="텍스트 상자 9">
                <a:extLst>
                  <a:ext uri="{FF2B5EF4-FFF2-40B4-BE49-F238E27FC236}">
                    <a16:creationId xmlns:a16="http://schemas.microsoft.com/office/drawing/2014/main" id="{890480D0-2F13-CBB4-8DDB-D52556C5CC24}"/>
                  </a:ext>
                </a:extLst>
              </p:cNvPr>
              <p:cNvSpPr txBox="1"/>
              <p:nvPr/>
            </p:nvSpPr>
            <p:spPr>
              <a:xfrm>
                <a:off x="1080000" y="1080000"/>
                <a:ext cx="10445596" cy="34190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200000"/>
                  </a:lnSpc>
                </a:pPr>
                <a:endParaRPr kumimoji="1" lang="en-US" altLang="ko-KR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  <a:cs typeface="Noto Sans CJK KR DemiLight" charset="-127"/>
                  <a:sym typeface="Wingdings" panose="05000000000000000000" pitchFamily="2" charset="2"/>
                </a:endParaRPr>
              </a:p>
              <a:p>
                <a:pPr algn="just">
                  <a:lnSpc>
                    <a:spcPct val="200000"/>
                  </a:lnSpc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ea typeface="Cambria Math" panose="02040503050406030204" pitchFamily="18" charset="0"/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ko-KR" sz="2000" b="1" i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sSub>
                      <m:sSub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𝑬</m:t>
                        </m:r>
                      </m:e>
                      <m:sub>
                        <m:sSub>
                          <m:sSub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𝒙</m:t>
                            </m:r>
                          </m:e>
                          <m:sub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𝟎</m:t>
                            </m:r>
                          </m:sub>
                        </m:s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, </m:t>
                        </m:r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𝝐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f>
                          <m:f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sSubSupPr>
                              <m:e>
                                <m: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𝜷</m:t>
                                </m:r>
                              </m:e>
                              <m:sub>
                                <m: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𝒕</m:t>
                                </m:r>
                              </m:sub>
                              <m:sup>
                                <m: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𝟐</m:t>
                                </m:r>
                              </m:sup>
                            </m:sSubSup>
                          </m:num>
                          <m:den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𝟐</m:t>
                            </m:r>
                            <m:sSubSup>
                              <m:sSubSupPr>
                                <m:ctrlP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sSubSupPr>
                              <m:e>
                                <m: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𝝈</m:t>
                                </m:r>
                              </m:e>
                              <m:sub>
                                <m: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𝒕</m:t>
                                </m:r>
                              </m:sub>
                              <m:sup>
                                <m: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𝟐</m:t>
                                </m:r>
                              </m:sup>
                            </m:sSubSup>
                            <m:acc>
                              <m:accPr>
                                <m:chr m:val="̅"/>
                                <m:ctrlP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kumimoji="1" lang="en-US" altLang="ko-KR" sz="2000" b="1" i="1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ko-KR" sz="2000" b="1" i="1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𝜶</m:t>
                                    </m:r>
                                  </m:e>
                                  <m:sub>
                                    <m:r>
                                      <a:rPr kumimoji="1" lang="en-US" altLang="ko-KR" sz="2000" b="1" i="1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𝒕</m:t>
                                    </m:r>
                                  </m:sub>
                                </m:sSub>
                              </m:e>
                            </m:acc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(</m:t>
                            </m:r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𝟏</m:t>
                            </m:r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ko-KR" sz="20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2000" b="1" i="1">
                                    <a:latin typeface="Cambria Math" panose="02040503050406030204" pitchFamily="18" charset="0"/>
                                  </a:rPr>
                                  <m:t>𝜶</m:t>
                                </m:r>
                              </m:e>
                              <m:sub>
                                <m:r>
                                  <a:rPr lang="en-US" altLang="ko-KR" sz="2000" b="1" i="1">
                                    <a:latin typeface="Cambria Math" panose="02040503050406030204" pitchFamily="18" charset="0"/>
                                  </a:rPr>
                                  <m:t>𝒕</m:t>
                                </m:r>
                              </m:sub>
                            </m:sSub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)</m:t>
                            </m:r>
                          </m:den>
                        </m:f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 </m:t>
                        </m:r>
                        <m:sSup>
                          <m:sSup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𝝐</m:t>
                                </m:r>
                                <m: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 −</m:t>
                                </m:r>
                                <m:sSub>
                                  <m:sSubPr>
                                    <m:ctrlPr>
                                      <a:rPr kumimoji="1" lang="en-US" altLang="ko-KR" sz="2000" b="1" i="1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ko-KR" sz="2000" b="1" i="1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𝝐</m:t>
                                    </m:r>
                                  </m:e>
                                  <m:sub>
                                    <m:r>
                                      <a:rPr kumimoji="1" lang="en-US" altLang="ko-KR" sz="2000" b="1" i="1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𝜽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kumimoji="1" lang="en-US" altLang="ko-KR" sz="2000" b="1" i="1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</m:ctrlPr>
                                  </m:dPr>
                                  <m:e>
                                    <m:rad>
                                      <m:radPr>
                                        <m:degHide m:val="on"/>
                                        <m:ctrlPr>
                                          <a:rPr kumimoji="1" lang="en-US" altLang="ko-KR" sz="2000" b="1" i="1" smtClean="0">
                                            <a:solidFill>
                                              <a:schemeClr val="tx1">
                                                <a:lumMod val="95000"/>
                                                <a:lumOff val="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sym typeface="Wingdings" panose="05000000000000000000" pitchFamily="2" charset="2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sSub>
                                          <m:sSubPr>
                                            <m:ctrlPr>
                                              <a:rPr lang="en-US" altLang="ko-KR" sz="2000" b="1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sz="2000" b="1" i="1">
                                                <a:latin typeface="Cambria Math" panose="02040503050406030204" pitchFamily="18" charset="0"/>
                                              </a:rPr>
                                              <m:t>𝜶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sz="2000" b="1" i="1">
                                                <a:latin typeface="Cambria Math" panose="02040503050406030204" pitchFamily="18" charset="0"/>
                                              </a:rPr>
                                              <m:t>𝒕</m:t>
                                            </m:r>
                                          </m:sub>
                                        </m:sSub>
                                      </m:e>
                                    </m:rad>
                                    <m:sSub>
                                      <m:sSubPr>
                                        <m:ctrlPr>
                                          <a:rPr kumimoji="1" lang="en-US" altLang="ko-KR" sz="2000" b="1" i="1" smtClean="0">
                                            <a:solidFill>
                                              <a:schemeClr val="tx1">
                                                <a:lumMod val="95000"/>
                                                <a:lumOff val="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sym typeface="Wingdings" panose="05000000000000000000" pitchFamily="2" charset="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ko-KR" sz="2000" b="1" i="1" smtClean="0">
                                            <a:solidFill>
                                              <a:schemeClr val="tx1">
                                                <a:lumMod val="95000"/>
                                                <a:lumOff val="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sym typeface="Wingdings" panose="05000000000000000000" pitchFamily="2" charset="2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kumimoji="1" lang="en-US" altLang="ko-KR" sz="2000" b="1" i="1" smtClean="0">
                                            <a:solidFill>
                                              <a:schemeClr val="tx1">
                                                <a:lumMod val="95000"/>
                                                <a:lumOff val="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sym typeface="Wingdings" panose="05000000000000000000" pitchFamily="2" charset="2"/>
                                          </a:rPr>
                                          <m:t>𝟎</m:t>
                                        </m:r>
                                      </m:sub>
                                    </m:sSub>
                                    <m:r>
                                      <a:rPr kumimoji="1" lang="en-US" altLang="ko-KR" sz="2000" b="1" i="1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+</m:t>
                                    </m:r>
                                    <m:rad>
                                      <m:radPr>
                                        <m:degHide m:val="on"/>
                                        <m:ctrlPr>
                                          <a:rPr kumimoji="1" lang="en-US" altLang="ko-KR" sz="2000" b="1" i="1" smtClean="0">
                                            <a:solidFill>
                                              <a:schemeClr val="tx1">
                                                <a:lumMod val="95000"/>
                                                <a:lumOff val="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sym typeface="Wingdings" panose="05000000000000000000" pitchFamily="2" charset="2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kumimoji="1" lang="en-US" altLang="ko-KR" sz="2000" b="1" i="1" smtClean="0">
                                            <a:solidFill>
                                              <a:schemeClr val="tx1">
                                                <a:lumMod val="95000"/>
                                                <a:lumOff val="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sym typeface="Wingdings" panose="05000000000000000000" pitchFamily="2" charset="2"/>
                                          </a:rPr>
                                          <m:t>𝟏</m:t>
                                        </m:r>
                                        <m:r>
                                          <a:rPr kumimoji="1" lang="en-US" altLang="ko-KR" sz="2000" b="1" i="1" smtClean="0">
                                            <a:solidFill>
                                              <a:schemeClr val="tx1">
                                                <a:lumMod val="95000"/>
                                                <a:lumOff val="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sym typeface="Wingdings" panose="05000000000000000000" pitchFamily="2" charset="2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altLang="ko-KR" sz="2000" b="1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sz="2000" b="1" i="1">
                                                <a:latin typeface="Cambria Math" panose="02040503050406030204" pitchFamily="18" charset="0"/>
                                              </a:rPr>
                                              <m:t>𝜶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sz="2000" b="1" i="1">
                                                <a:latin typeface="Cambria Math" panose="02040503050406030204" pitchFamily="18" charset="0"/>
                                              </a:rPr>
                                              <m:t>𝒕</m:t>
                                            </m:r>
                                          </m:sub>
                                        </m:sSub>
                                      </m:e>
                                    </m:rad>
                                    <m:r>
                                      <a:rPr kumimoji="1" lang="en-US" altLang="ko-KR" sz="2000" b="1" i="1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𝝐</m:t>
                                    </m:r>
                                    <m:r>
                                      <a:rPr kumimoji="1" lang="en-US" altLang="ko-KR" sz="2000" b="1" i="1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, </m:t>
                                    </m:r>
                                    <m:r>
                                      <a:rPr kumimoji="1" lang="en-US" altLang="ko-KR" sz="2000" b="1" i="1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𝒕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𝟐</m:t>
                            </m:r>
                          </m:sup>
                        </m:sSup>
                      </m:e>
                    </m:d>
                  </m:oMath>
                </a14:m>
                <a:endParaRPr kumimoji="1" lang="en-US" altLang="ko-KR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  <a:cs typeface="Noto Sans CJK KR DemiLight" charset="-127"/>
                  <a:sym typeface="Wingdings" panose="05000000000000000000" pitchFamily="2" charset="2"/>
                </a:endParaRPr>
              </a:p>
              <a:p>
                <a:pPr algn="just">
                  <a:lnSpc>
                    <a:spcPct val="200000"/>
                  </a:lnSpc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ea typeface="Cambria Math" panose="02040503050406030204" pitchFamily="18" charset="0"/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ko-KR" sz="2000" b="1" i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sSub>
                      <m:sSub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𝐋</m:t>
                        </m:r>
                      </m:e>
                      <m:sub>
                        <m:r>
                          <a:rPr kumimoji="1" lang="en-US" altLang="ko-KR" sz="2000" b="1" i="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𝐬𝐢𝐦𝐩𝐥𝐞</m:t>
                        </m:r>
                      </m:sub>
                    </m:sSub>
                    <m:r>
                      <a:rPr kumimoji="1" lang="en-US" altLang="ko-KR" sz="2000" b="1" i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= </m:t>
                    </m:r>
                    <m:sSub>
                      <m:sSub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𝑬</m:t>
                        </m:r>
                      </m:e>
                      <m:sub>
                        <m:sSub>
                          <m:sSub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𝒙</m:t>
                            </m:r>
                          </m:e>
                          <m:sub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𝟎</m:t>
                            </m:r>
                          </m:sub>
                        </m:s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, </m:t>
                        </m:r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𝝐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 </m:t>
                        </m:r>
                        <m:sSup>
                          <m:sSup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𝝐</m:t>
                                </m:r>
                                <m: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 −</m:t>
                                </m:r>
                                <m:sSub>
                                  <m:sSubPr>
                                    <m:ctrlPr>
                                      <a:rPr kumimoji="1" lang="en-US" altLang="ko-KR" sz="2000" b="1" i="1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ko-KR" sz="2000" b="1" i="1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𝝐</m:t>
                                    </m:r>
                                  </m:e>
                                  <m:sub>
                                    <m:r>
                                      <a:rPr kumimoji="1" lang="en-US" altLang="ko-KR" sz="2000" b="1" i="1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𝜽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kumimoji="1" lang="en-US" altLang="ko-KR" sz="2000" b="1" i="1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</m:ctrlPr>
                                  </m:dPr>
                                  <m:e>
                                    <m:rad>
                                      <m:radPr>
                                        <m:degHide m:val="on"/>
                                        <m:ctrlPr>
                                          <a:rPr kumimoji="1" lang="en-US" altLang="ko-KR" sz="2000" b="1" i="1" smtClean="0">
                                            <a:solidFill>
                                              <a:schemeClr val="tx1">
                                                <a:lumMod val="95000"/>
                                                <a:lumOff val="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sym typeface="Wingdings" panose="05000000000000000000" pitchFamily="2" charset="2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sSub>
                                          <m:sSubPr>
                                            <m:ctrlPr>
                                              <a:rPr lang="en-US" altLang="ko-KR" sz="2000" b="1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sz="2000" b="1" i="1">
                                                <a:latin typeface="Cambria Math" panose="02040503050406030204" pitchFamily="18" charset="0"/>
                                              </a:rPr>
                                              <m:t>𝜶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sz="2000" b="1" i="1">
                                                <a:latin typeface="Cambria Math" panose="02040503050406030204" pitchFamily="18" charset="0"/>
                                              </a:rPr>
                                              <m:t>𝒕</m:t>
                                            </m:r>
                                          </m:sub>
                                        </m:sSub>
                                      </m:e>
                                    </m:rad>
                                    <m:sSub>
                                      <m:sSubPr>
                                        <m:ctrlPr>
                                          <a:rPr kumimoji="1" lang="en-US" altLang="ko-KR" sz="2000" b="1" i="1" smtClean="0">
                                            <a:solidFill>
                                              <a:schemeClr val="tx1">
                                                <a:lumMod val="95000"/>
                                                <a:lumOff val="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sym typeface="Wingdings" panose="05000000000000000000" pitchFamily="2" charset="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ko-KR" sz="2000" b="1" i="1" smtClean="0">
                                            <a:solidFill>
                                              <a:schemeClr val="tx1">
                                                <a:lumMod val="95000"/>
                                                <a:lumOff val="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sym typeface="Wingdings" panose="05000000000000000000" pitchFamily="2" charset="2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kumimoji="1" lang="en-US" altLang="ko-KR" sz="2000" b="1" i="1" smtClean="0">
                                            <a:solidFill>
                                              <a:schemeClr val="tx1">
                                                <a:lumMod val="95000"/>
                                                <a:lumOff val="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sym typeface="Wingdings" panose="05000000000000000000" pitchFamily="2" charset="2"/>
                                          </a:rPr>
                                          <m:t>𝟎</m:t>
                                        </m:r>
                                      </m:sub>
                                    </m:sSub>
                                    <m:r>
                                      <a:rPr kumimoji="1" lang="en-US" altLang="ko-KR" sz="2000" b="1" i="1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+</m:t>
                                    </m:r>
                                    <m:rad>
                                      <m:radPr>
                                        <m:degHide m:val="on"/>
                                        <m:ctrlPr>
                                          <a:rPr kumimoji="1" lang="en-US" altLang="ko-KR" sz="2000" b="1" i="1" smtClean="0">
                                            <a:solidFill>
                                              <a:schemeClr val="tx1">
                                                <a:lumMod val="95000"/>
                                                <a:lumOff val="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sym typeface="Wingdings" panose="05000000000000000000" pitchFamily="2" charset="2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kumimoji="1" lang="en-US" altLang="ko-KR" sz="2000" b="1" i="1" smtClean="0">
                                            <a:solidFill>
                                              <a:schemeClr val="tx1">
                                                <a:lumMod val="95000"/>
                                                <a:lumOff val="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sym typeface="Wingdings" panose="05000000000000000000" pitchFamily="2" charset="2"/>
                                          </a:rPr>
                                          <m:t>𝟏</m:t>
                                        </m:r>
                                        <m:r>
                                          <a:rPr kumimoji="1" lang="en-US" altLang="ko-KR" sz="2000" b="1" i="1" smtClean="0">
                                            <a:solidFill>
                                              <a:schemeClr val="tx1">
                                                <a:lumMod val="95000"/>
                                                <a:lumOff val="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sym typeface="Wingdings" panose="05000000000000000000" pitchFamily="2" charset="2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altLang="ko-KR" sz="2000" b="1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sz="2000" b="1" i="1">
                                                <a:latin typeface="Cambria Math" panose="02040503050406030204" pitchFamily="18" charset="0"/>
                                              </a:rPr>
                                              <m:t>𝜶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sz="2000" b="1" i="1">
                                                <a:latin typeface="Cambria Math" panose="02040503050406030204" pitchFamily="18" charset="0"/>
                                              </a:rPr>
                                              <m:t>𝒕</m:t>
                                            </m:r>
                                          </m:sub>
                                        </m:sSub>
                                      </m:e>
                                    </m:rad>
                                    <m:r>
                                      <a:rPr kumimoji="1" lang="en-US" altLang="ko-KR" sz="2000" b="1" i="1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𝝐</m:t>
                                    </m:r>
                                    <m:r>
                                      <a:rPr kumimoji="1" lang="en-US" altLang="ko-KR" sz="2000" b="1" i="1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, </m:t>
                                    </m:r>
                                    <m:r>
                                      <a:rPr kumimoji="1" lang="en-US" altLang="ko-KR" sz="2000" b="1" i="1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𝒕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𝟐</m:t>
                            </m:r>
                          </m:sup>
                        </m:sSup>
                      </m:e>
                    </m:d>
                  </m:oMath>
                </a14:m>
                <a:endParaRPr kumimoji="1" lang="en-US" altLang="ko-KR" sz="2000" b="1" i="1" dirty="0">
                  <a:solidFill>
                    <a:schemeClr val="tx1">
                      <a:lumMod val="95000"/>
                      <a:lumOff val="5000"/>
                    </a:schemeClr>
                  </a:solidFill>
                  <a:ea typeface="Cambria Math" panose="02040503050406030204" pitchFamily="18" charset="0"/>
                  <a:sym typeface="Wingdings" panose="05000000000000000000" pitchFamily="2" charset="2"/>
                </a:endParaRPr>
              </a:p>
              <a:p>
                <a:pPr marL="285750" indent="-285750" algn="just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endParaRPr kumimoji="1" lang="en-US" altLang="ko-KR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  <a:cs typeface="Noto Sans CJK KR DemiLight" charset="-127"/>
                  <a:sym typeface="Wingdings" panose="05000000000000000000" pitchFamily="2" charset="2"/>
                </a:endParaRPr>
              </a:p>
            </p:txBody>
          </p:sp>
        </mc:Choice>
        <mc:Fallback>
          <p:sp>
            <p:nvSpPr>
              <p:cNvPr id="3" name="텍스트 상자 9">
                <a:extLst>
                  <a:ext uri="{FF2B5EF4-FFF2-40B4-BE49-F238E27FC236}">
                    <a16:creationId xmlns:a16="http://schemas.microsoft.com/office/drawing/2014/main" id="{890480D0-2F13-CBB4-8DDB-D52556C5CC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0000" y="1080000"/>
                <a:ext cx="10445596" cy="341901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5C076D15-DEB8-401B-850D-D45890510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C&amp;I Lab </a:t>
            </a:r>
            <a:r>
              <a:rPr lang="ko-KR" altLang="en-US" dirty="0"/>
              <a:t>박찬호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60B31EB-3674-4C9A-9C3D-D4AA041FC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10</a:t>
            </a:fld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5F16309-2FE2-F48E-B947-15DFEB4C94E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1897"/>
          <a:stretch/>
        </p:blipFill>
        <p:spPr>
          <a:xfrm>
            <a:off x="533747" y="961770"/>
            <a:ext cx="10991849" cy="985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1257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3" name="텍스트 상자 9">
                <a:extLst>
                  <a:ext uri="{FF2B5EF4-FFF2-40B4-BE49-F238E27FC236}">
                    <a16:creationId xmlns:a16="http://schemas.microsoft.com/office/drawing/2014/main" id="{325B712A-F03B-4672-B8E1-C6039B8B8B95}"/>
                  </a:ext>
                </a:extLst>
              </p:cNvPr>
              <p:cNvSpPr txBox="1"/>
              <p:nvPr/>
            </p:nvSpPr>
            <p:spPr>
              <a:xfrm>
                <a:off x="1080000" y="1080000"/>
                <a:ext cx="10445596" cy="39300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200000"/>
                  </a:lnSpc>
                </a:pPr>
                <a:endParaRPr kumimoji="1" lang="en-US" altLang="ko-KR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  <a:cs typeface="Noto Sans CJK KR DemiLight" charset="-127"/>
                  <a:sym typeface="Wingdings" panose="05000000000000000000" pitchFamily="2" charset="2"/>
                </a:endParaRPr>
              </a:p>
              <a:p>
                <a:pPr algn="just">
                  <a:lnSpc>
                    <a:spcPct val="200000"/>
                  </a:lnSpc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ea typeface="Cambria Math" panose="02040503050406030204" pitchFamily="18" charset="0"/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ko-KR" sz="2000" b="1" i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sSub>
                      <m:sSub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𝑬</m:t>
                        </m:r>
                      </m:e>
                      <m:sub>
                        <m:sSub>
                          <m:sSub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𝒙</m:t>
                            </m:r>
                          </m:e>
                          <m:sub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𝟎</m:t>
                            </m:r>
                          </m:sub>
                        </m:s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, </m:t>
                        </m:r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𝝐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f>
                          <m:f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sSubSupPr>
                              <m:e>
                                <m: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𝜷</m:t>
                                </m:r>
                              </m:e>
                              <m:sub>
                                <m: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𝒕</m:t>
                                </m:r>
                              </m:sub>
                              <m:sup>
                                <m: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𝟐</m:t>
                                </m:r>
                              </m:sup>
                            </m:sSubSup>
                          </m:num>
                          <m:den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𝟐</m:t>
                            </m:r>
                            <m:sSubSup>
                              <m:sSubSupPr>
                                <m:ctrlP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sSubSupPr>
                              <m:e>
                                <m: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𝝈</m:t>
                                </m:r>
                              </m:e>
                              <m:sub>
                                <m: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𝒕</m:t>
                                </m:r>
                              </m:sub>
                              <m:sup>
                                <m: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𝟐</m:t>
                                </m:r>
                              </m:sup>
                            </m:sSubSup>
                            <m:acc>
                              <m:accPr>
                                <m:chr m:val="̅"/>
                                <m:ctrlP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kumimoji="1" lang="en-US" altLang="ko-KR" sz="2000" b="1" i="1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ko-KR" sz="2000" b="1" i="1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𝜶</m:t>
                                    </m:r>
                                  </m:e>
                                  <m:sub>
                                    <m:r>
                                      <a:rPr kumimoji="1" lang="en-US" altLang="ko-KR" sz="2000" b="1" i="1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𝒕</m:t>
                                    </m:r>
                                  </m:sub>
                                </m:sSub>
                              </m:e>
                            </m:acc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(</m:t>
                            </m:r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𝟏</m:t>
                            </m:r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ko-KR" sz="20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2000" b="1" i="1">
                                    <a:latin typeface="Cambria Math" panose="02040503050406030204" pitchFamily="18" charset="0"/>
                                  </a:rPr>
                                  <m:t>𝜶</m:t>
                                </m:r>
                              </m:e>
                              <m:sub>
                                <m:r>
                                  <a:rPr lang="en-US" altLang="ko-KR" sz="2000" b="1" i="1">
                                    <a:latin typeface="Cambria Math" panose="02040503050406030204" pitchFamily="18" charset="0"/>
                                  </a:rPr>
                                  <m:t>𝒕</m:t>
                                </m:r>
                              </m:sub>
                            </m:sSub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)</m:t>
                            </m:r>
                          </m:den>
                        </m:f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 </m:t>
                        </m:r>
                        <m:sSup>
                          <m:sSup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𝝐</m:t>
                                </m:r>
                                <m: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 −</m:t>
                                </m:r>
                                <m:sSub>
                                  <m:sSubPr>
                                    <m:ctrlPr>
                                      <a:rPr kumimoji="1" lang="en-US" altLang="ko-KR" sz="2000" b="1" i="1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ko-KR" sz="2000" b="1" i="1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𝝐</m:t>
                                    </m:r>
                                  </m:e>
                                  <m:sub>
                                    <m:r>
                                      <a:rPr kumimoji="1" lang="en-US" altLang="ko-KR" sz="2000" b="1" i="1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𝜽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kumimoji="1" lang="en-US" altLang="ko-KR" sz="2000" b="1" i="1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</m:ctrlPr>
                                  </m:dPr>
                                  <m:e>
                                    <m:rad>
                                      <m:radPr>
                                        <m:degHide m:val="on"/>
                                        <m:ctrlPr>
                                          <a:rPr kumimoji="1" lang="en-US" altLang="ko-KR" sz="2000" b="1" i="1" smtClean="0">
                                            <a:solidFill>
                                              <a:schemeClr val="tx1">
                                                <a:lumMod val="95000"/>
                                                <a:lumOff val="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sym typeface="Wingdings" panose="05000000000000000000" pitchFamily="2" charset="2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sSub>
                                          <m:sSubPr>
                                            <m:ctrlPr>
                                              <a:rPr lang="en-US" altLang="ko-KR" sz="2000" b="1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sz="2000" b="1" i="1">
                                                <a:latin typeface="Cambria Math" panose="02040503050406030204" pitchFamily="18" charset="0"/>
                                              </a:rPr>
                                              <m:t>𝜶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sz="2000" b="1" i="1">
                                                <a:latin typeface="Cambria Math" panose="02040503050406030204" pitchFamily="18" charset="0"/>
                                              </a:rPr>
                                              <m:t>𝒕</m:t>
                                            </m:r>
                                          </m:sub>
                                        </m:sSub>
                                      </m:e>
                                    </m:rad>
                                    <m:sSub>
                                      <m:sSubPr>
                                        <m:ctrlPr>
                                          <a:rPr kumimoji="1" lang="en-US" altLang="ko-KR" sz="2000" b="1" i="1" smtClean="0">
                                            <a:solidFill>
                                              <a:schemeClr val="tx1">
                                                <a:lumMod val="95000"/>
                                                <a:lumOff val="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sym typeface="Wingdings" panose="05000000000000000000" pitchFamily="2" charset="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ko-KR" sz="2000" b="1" i="1" smtClean="0">
                                            <a:solidFill>
                                              <a:schemeClr val="tx1">
                                                <a:lumMod val="95000"/>
                                                <a:lumOff val="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sym typeface="Wingdings" panose="05000000000000000000" pitchFamily="2" charset="2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kumimoji="1" lang="en-US" altLang="ko-KR" sz="2000" b="1" i="1" smtClean="0">
                                            <a:solidFill>
                                              <a:schemeClr val="tx1">
                                                <a:lumMod val="95000"/>
                                                <a:lumOff val="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sym typeface="Wingdings" panose="05000000000000000000" pitchFamily="2" charset="2"/>
                                          </a:rPr>
                                          <m:t>𝟎</m:t>
                                        </m:r>
                                      </m:sub>
                                    </m:sSub>
                                    <m:r>
                                      <a:rPr kumimoji="1" lang="en-US" altLang="ko-KR" sz="2000" b="1" i="1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+</m:t>
                                    </m:r>
                                    <m:rad>
                                      <m:radPr>
                                        <m:degHide m:val="on"/>
                                        <m:ctrlPr>
                                          <a:rPr kumimoji="1" lang="en-US" altLang="ko-KR" sz="2000" b="1" i="1" smtClean="0">
                                            <a:solidFill>
                                              <a:schemeClr val="tx1">
                                                <a:lumMod val="95000"/>
                                                <a:lumOff val="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sym typeface="Wingdings" panose="05000000000000000000" pitchFamily="2" charset="2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kumimoji="1" lang="en-US" altLang="ko-KR" sz="2000" b="1" i="1" smtClean="0">
                                            <a:solidFill>
                                              <a:schemeClr val="tx1">
                                                <a:lumMod val="95000"/>
                                                <a:lumOff val="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sym typeface="Wingdings" panose="05000000000000000000" pitchFamily="2" charset="2"/>
                                          </a:rPr>
                                          <m:t>𝟏</m:t>
                                        </m:r>
                                        <m:r>
                                          <a:rPr kumimoji="1" lang="en-US" altLang="ko-KR" sz="2000" b="1" i="1" smtClean="0">
                                            <a:solidFill>
                                              <a:schemeClr val="tx1">
                                                <a:lumMod val="95000"/>
                                                <a:lumOff val="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sym typeface="Wingdings" panose="05000000000000000000" pitchFamily="2" charset="2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altLang="ko-KR" sz="2000" b="1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sz="2000" b="1" i="1">
                                                <a:latin typeface="Cambria Math" panose="02040503050406030204" pitchFamily="18" charset="0"/>
                                              </a:rPr>
                                              <m:t>𝜶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sz="2000" b="1" i="1">
                                                <a:latin typeface="Cambria Math" panose="02040503050406030204" pitchFamily="18" charset="0"/>
                                              </a:rPr>
                                              <m:t>𝒕</m:t>
                                            </m:r>
                                          </m:sub>
                                        </m:sSub>
                                      </m:e>
                                    </m:rad>
                                    <m:r>
                                      <a:rPr kumimoji="1" lang="en-US" altLang="ko-KR" sz="2000" b="1" i="1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𝝐</m:t>
                                    </m:r>
                                    <m:r>
                                      <a:rPr kumimoji="1" lang="en-US" altLang="ko-KR" sz="2000" b="1" i="1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, </m:t>
                                    </m:r>
                                    <m:r>
                                      <a:rPr kumimoji="1" lang="en-US" altLang="ko-KR" sz="2000" b="1" i="1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𝒕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𝟐</m:t>
                            </m:r>
                          </m:sup>
                        </m:sSup>
                      </m:e>
                    </m:d>
                  </m:oMath>
                </a14:m>
                <a:endParaRPr kumimoji="1" lang="en-US" altLang="ko-KR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  <a:cs typeface="Noto Sans CJK KR DemiLight" charset="-127"/>
                  <a:sym typeface="Wingdings" panose="05000000000000000000" pitchFamily="2" charset="2"/>
                </a:endParaRPr>
              </a:p>
              <a:p>
                <a:pPr algn="just">
                  <a:lnSpc>
                    <a:spcPct val="200000"/>
                  </a:lnSpc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ea typeface="Cambria Math" panose="02040503050406030204" pitchFamily="18" charset="0"/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ko-KR" sz="2000" b="1" i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sSub>
                      <m:sSub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𝐋</m:t>
                        </m:r>
                      </m:e>
                      <m:sub>
                        <m:r>
                          <a:rPr kumimoji="1" lang="en-US" altLang="ko-KR" sz="2000" b="1" i="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𝐬𝐢𝐦𝐩𝐥𝐞</m:t>
                        </m:r>
                      </m:sub>
                    </m:sSub>
                    <m:r>
                      <a:rPr kumimoji="1" lang="en-US" altLang="ko-KR" sz="2000" b="1" i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= </m:t>
                    </m:r>
                    <m:sSub>
                      <m:sSub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𝑬</m:t>
                        </m:r>
                      </m:e>
                      <m:sub>
                        <m:sSub>
                          <m:sSub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𝒙</m:t>
                            </m:r>
                          </m:e>
                          <m:sub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𝟎</m:t>
                            </m:r>
                          </m:sub>
                        </m:s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, </m:t>
                        </m:r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𝝐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 </m:t>
                        </m:r>
                        <m:sSup>
                          <m:sSup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𝝐</m:t>
                                </m:r>
                                <m: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 −</m:t>
                                </m:r>
                                <m:sSub>
                                  <m:sSubPr>
                                    <m:ctrlPr>
                                      <a:rPr kumimoji="1" lang="en-US" altLang="ko-KR" sz="2000" b="1" i="1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ko-KR" sz="2000" b="1" i="1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𝝐</m:t>
                                    </m:r>
                                  </m:e>
                                  <m:sub>
                                    <m:r>
                                      <a:rPr kumimoji="1" lang="en-US" altLang="ko-KR" sz="2000" b="1" i="1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𝜽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kumimoji="1" lang="en-US" altLang="ko-KR" sz="2000" b="1" i="1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</m:ctrlPr>
                                  </m:dPr>
                                  <m:e>
                                    <m:rad>
                                      <m:radPr>
                                        <m:degHide m:val="on"/>
                                        <m:ctrlPr>
                                          <a:rPr kumimoji="1" lang="en-US" altLang="ko-KR" sz="2000" b="1" i="1" smtClean="0">
                                            <a:solidFill>
                                              <a:schemeClr val="tx1">
                                                <a:lumMod val="95000"/>
                                                <a:lumOff val="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sym typeface="Wingdings" panose="05000000000000000000" pitchFamily="2" charset="2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sSub>
                                          <m:sSubPr>
                                            <m:ctrlPr>
                                              <a:rPr lang="en-US" altLang="ko-KR" sz="2000" b="1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sz="2000" b="1" i="1">
                                                <a:latin typeface="Cambria Math" panose="02040503050406030204" pitchFamily="18" charset="0"/>
                                              </a:rPr>
                                              <m:t>𝜶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sz="2000" b="1" i="1">
                                                <a:latin typeface="Cambria Math" panose="02040503050406030204" pitchFamily="18" charset="0"/>
                                              </a:rPr>
                                              <m:t>𝒕</m:t>
                                            </m:r>
                                          </m:sub>
                                        </m:sSub>
                                      </m:e>
                                    </m:rad>
                                    <m:sSub>
                                      <m:sSubPr>
                                        <m:ctrlPr>
                                          <a:rPr kumimoji="1" lang="en-US" altLang="ko-KR" sz="2000" b="1" i="1" smtClean="0">
                                            <a:solidFill>
                                              <a:schemeClr val="tx1">
                                                <a:lumMod val="95000"/>
                                                <a:lumOff val="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sym typeface="Wingdings" panose="05000000000000000000" pitchFamily="2" charset="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ko-KR" sz="2000" b="1" i="1" smtClean="0">
                                            <a:solidFill>
                                              <a:schemeClr val="tx1">
                                                <a:lumMod val="95000"/>
                                                <a:lumOff val="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sym typeface="Wingdings" panose="05000000000000000000" pitchFamily="2" charset="2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kumimoji="1" lang="en-US" altLang="ko-KR" sz="2000" b="1" i="1" smtClean="0">
                                            <a:solidFill>
                                              <a:schemeClr val="tx1">
                                                <a:lumMod val="95000"/>
                                                <a:lumOff val="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sym typeface="Wingdings" panose="05000000000000000000" pitchFamily="2" charset="2"/>
                                          </a:rPr>
                                          <m:t>𝟎</m:t>
                                        </m:r>
                                      </m:sub>
                                    </m:sSub>
                                    <m:r>
                                      <a:rPr kumimoji="1" lang="en-US" altLang="ko-KR" sz="2000" b="1" i="1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+</m:t>
                                    </m:r>
                                    <m:rad>
                                      <m:radPr>
                                        <m:degHide m:val="on"/>
                                        <m:ctrlPr>
                                          <a:rPr kumimoji="1" lang="en-US" altLang="ko-KR" sz="2000" b="1" i="1" smtClean="0">
                                            <a:solidFill>
                                              <a:schemeClr val="tx1">
                                                <a:lumMod val="95000"/>
                                                <a:lumOff val="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sym typeface="Wingdings" panose="05000000000000000000" pitchFamily="2" charset="2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kumimoji="1" lang="en-US" altLang="ko-KR" sz="2000" b="1" i="1" smtClean="0">
                                            <a:solidFill>
                                              <a:schemeClr val="tx1">
                                                <a:lumMod val="95000"/>
                                                <a:lumOff val="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sym typeface="Wingdings" panose="05000000000000000000" pitchFamily="2" charset="2"/>
                                          </a:rPr>
                                          <m:t>𝟏</m:t>
                                        </m:r>
                                        <m:r>
                                          <a:rPr kumimoji="1" lang="en-US" altLang="ko-KR" sz="2000" b="1" i="1" smtClean="0">
                                            <a:solidFill>
                                              <a:schemeClr val="tx1">
                                                <a:lumMod val="95000"/>
                                                <a:lumOff val="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sym typeface="Wingdings" panose="05000000000000000000" pitchFamily="2" charset="2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altLang="ko-KR" sz="2000" b="1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sz="2000" b="1" i="1">
                                                <a:latin typeface="Cambria Math" panose="02040503050406030204" pitchFamily="18" charset="0"/>
                                              </a:rPr>
                                              <m:t>𝜶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sz="2000" b="1" i="1">
                                                <a:latin typeface="Cambria Math" panose="02040503050406030204" pitchFamily="18" charset="0"/>
                                              </a:rPr>
                                              <m:t>𝒕</m:t>
                                            </m:r>
                                          </m:sub>
                                        </m:sSub>
                                      </m:e>
                                    </m:rad>
                                    <m:r>
                                      <a:rPr kumimoji="1" lang="en-US" altLang="ko-KR" sz="2000" b="1" i="1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𝝐</m:t>
                                    </m:r>
                                    <m:r>
                                      <a:rPr kumimoji="1" lang="en-US" altLang="ko-KR" sz="2000" b="1" i="1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, </m:t>
                                    </m:r>
                                    <m:r>
                                      <a:rPr kumimoji="1" lang="en-US" altLang="ko-KR" sz="2000" b="1" i="1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𝒕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𝟐</m:t>
                            </m:r>
                          </m:sup>
                        </m:sSup>
                      </m:e>
                    </m:d>
                  </m:oMath>
                </a14:m>
                <a:endParaRPr kumimoji="1" lang="en-US" altLang="ko-KR" sz="2000" b="1" i="1" dirty="0">
                  <a:solidFill>
                    <a:schemeClr val="tx1">
                      <a:lumMod val="95000"/>
                      <a:lumOff val="5000"/>
                    </a:schemeClr>
                  </a:solidFill>
                  <a:ea typeface="Cambria Math" panose="02040503050406030204" pitchFamily="18" charset="0"/>
                  <a:sym typeface="Wingdings" panose="05000000000000000000" pitchFamily="2" charset="2"/>
                </a:endParaRPr>
              </a:p>
              <a:p>
                <a:pPr marL="285750" indent="-285750" algn="just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endParaRPr kumimoji="1" lang="en-US" altLang="ko-KR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  <a:cs typeface="Noto Sans CJK KR DemiLight" charset="-127"/>
                  <a:sym typeface="Wingdings" panose="05000000000000000000" pitchFamily="2" charset="2"/>
                </a:endParaRPr>
              </a:p>
              <a:p>
                <a:pPr marL="285750" indent="-285750" algn="just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  <a:cs typeface="Noto Sans CJK KR DemiLight" charset="-127"/>
                    <a:sym typeface="Wingdings" panose="05000000000000000000" pitchFamily="2" charset="2"/>
                  </a:rPr>
                  <a:t>Train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𝝐</m:t>
                        </m:r>
                      </m:e>
                      <m: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𝜽</m:t>
                        </m:r>
                      </m:sub>
                    </m:sSub>
                  </m:oMath>
                </a14:m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  <a:cs typeface="Noto Sans CJK KR DemiLight" charset="-127"/>
                    <a:sym typeface="Wingdings" panose="05000000000000000000" pitchFamily="2" charset="2"/>
                  </a:rPr>
                  <a:t> by U-Net</a:t>
                </a:r>
              </a:p>
            </p:txBody>
          </p:sp>
        </mc:Choice>
        <mc:Fallback>
          <p:sp>
            <p:nvSpPr>
              <p:cNvPr id="23" name="텍스트 상자 9">
                <a:extLst>
                  <a:ext uri="{FF2B5EF4-FFF2-40B4-BE49-F238E27FC236}">
                    <a16:creationId xmlns:a16="http://schemas.microsoft.com/office/drawing/2014/main" id="{325B712A-F03B-4672-B8E1-C6039B8B8B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0000" y="1080000"/>
                <a:ext cx="10445596" cy="3930050"/>
              </a:xfrm>
              <a:prstGeom prst="rect">
                <a:avLst/>
              </a:prstGeom>
              <a:blipFill>
                <a:blip r:embed="rId2"/>
                <a:stretch>
                  <a:fillRect l="-525" b="-170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4" name="표 2">
            <a:extLst>
              <a:ext uri="{FF2B5EF4-FFF2-40B4-BE49-F238E27FC236}">
                <a16:creationId xmlns:a16="http://schemas.microsoft.com/office/drawing/2014/main" id="{AD1C9830-2370-86E1-2FD7-12302AF1D1A9}"/>
              </a:ext>
            </a:extLst>
          </p:cNvPr>
          <p:cNvGraphicFramePr>
            <a:graphicFrameLocks noGrp="1"/>
          </p:cNvGraphicFramePr>
          <p:nvPr/>
        </p:nvGraphicFramePr>
        <p:xfrm>
          <a:off x="-1" y="13580"/>
          <a:ext cx="12192000" cy="7266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726649">
                <a:tc>
                  <a:txBody>
                    <a:bodyPr/>
                    <a:lstStyle/>
                    <a:p>
                      <a:pPr marL="457200" lvl="1" indent="0" algn="just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28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DDPM - Loss</a:t>
                      </a:r>
                      <a:endParaRPr lang="en-US" altLang="ko-KR" sz="24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87001FAF-3034-866E-5E9E-981DCE9BADE3}"/>
              </a:ext>
            </a:extLst>
          </p:cNvPr>
          <p:cNvGraphicFramePr>
            <a:graphicFrameLocks noGrp="1"/>
          </p:cNvGraphicFramePr>
          <p:nvPr/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5C076D15-DEB8-401B-850D-D45890510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C&amp;I Lab </a:t>
            </a:r>
            <a:r>
              <a:rPr lang="ko-KR" altLang="en-US" dirty="0"/>
              <a:t>박찬호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60B31EB-3674-4C9A-9C3D-D4AA041FC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11</a:t>
            </a:fld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5F16309-2FE2-F48E-B947-15DFEB4C94E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1897"/>
          <a:stretch/>
        </p:blipFill>
        <p:spPr>
          <a:xfrm>
            <a:off x="533747" y="961770"/>
            <a:ext cx="10991849" cy="985991"/>
          </a:xfrm>
          <a:prstGeom prst="rect">
            <a:avLst/>
          </a:prstGeom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B33571AE-B420-4B74-9014-4B13B9EC8F59}"/>
              </a:ext>
            </a:extLst>
          </p:cNvPr>
          <p:cNvCxnSpPr>
            <a:cxnSpLocks/>
          </p:cNvCxnSpPr>
          <p:nvPr/>
        </p:nvCxnSpPr>
        <p:spPr>
          <a:xfrm flipH="1">
            <a:off x="4114800" y="961770"/>
            <a:ext cx="1238250" cy="985991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8587AFC-4ADF-4458-BFE4-6E2026A6AFD3}"/>
              </a:ext>
            </a:extLst>
          </p:cNvPr>
          <p:cNvSpPr/>
          <p:nvPr/>
        </p:nvSpPr>
        <p:spPr>
          <a:xfrm>
            <a:off x="2131355" y="2194512"/>
            <a:ext cx="1164295" cy="52011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CF73CE8C-FE51-4DBA-882C-9EDCB043E106}"/>
              </a:ext>
            </a:extLst>
          </p:cNvPr>
          <p:cNvCxnSpPr>
            <a:cxnSpLocks/>
          </p:cNvCxnSpPr>
          <p:nvPr/>
        </p:nvCxnSpPr>
        <p:spPr>
          <a:xfrm flipH="1">
            <a:off x="1676400" y="2486025"/>
            <a:ext cx="454955" cy="34683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273BDAA-8C7A-4CB6-ACDB-57DADEF49312}"/>
              </a:ext>
            </a:extLst>
          </p:cNvPr>
          <p:cNvSpPr txBox="1"/>
          <p:nvPr/>
        </p:nvSpPr>
        <p:spPr>
          <a:xfrm>
            <a:off x="0" y="2873621"/>
            <a:ext cx="3875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Decreases as time step t increases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E9FD3ECC-F5D7-4218-A8B3-B4C06064FE2E}"/>
              </a:ext>
            </a:extLst>
          </p:cNvPr>
          <p:cNvCxnSpPr>
            <a:cxnSpLocks/>
          </p:cNvCxnSpPr>
          <p:nvPr/>
        </p:nvCxnSpPr>
        <p:spPr>
          <a:xfrm flipH="1">
            <a:off x="3022523" y="3648443"/>
            <a:ext cx="197628" cy="43271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FE111D0-E277-434B-A86D-7A5A6E04C7FB}"/>
              </a:ext>
            </a:extLst>
          </p:cNvPr>
          <p:cNvSpPr txBox="1"/>
          <p:nvPr/>
        </p:nvSpPr>
        <p:spPr>
          <a:xfrm>
            <a:off x="2334394" y="4081153"/>
            <a:ext cx="1066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Set as 1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AC40767-E46E-4112-BBBE-78A74E164487}"/>
              </a:ext>
            </a:extLst>
          </p:cNvPr>
          <p:cNvSpPr/>
          <p:nvPr/>
        </p:nvSpPr>
        <p:spPr>
          <a:xfrm>
            <a:off x="3295650" y="3144103"/>
            <a:ext cx="3524600" cy="52011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48839F03-5352-49BB-BA35-79CA6BA0FBC0}"/>
              </a:ext>
            </a:extLst>
          </p:cNvPr>
          <p:cNvCxnSpPr>
            <a:cxnSpLocks/>
          </p:cNvCxnSpPr>
          <p:nvPr/>
        </p:nvCxnSpPr>
        <p:spPr>
          <a:xfrm>
            <a:off x="5931194" y="3664216"/>
            <a:ext cx="371604" cy="27048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8C8B428F-B8B2-4EFD-AA7B-A1CFBC91F938}"/>
              </a:ext>
            </a:extLst>
          </p:cNvPr>
          <p:cNvSpPr txBox="1"/>
          <p:nvPr/>
        </p:nvSpPr>
        <p:spPr>
          <a:xfrm>
            <a:off x="6197450" y="4081153"/>
            <a:ext cx="35841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MSE between trained epsilon and sample from Standard Gaussian</a:t>
            </a:r>
          </a:p>
        </p:txBody>
      </p:sp>
    </p:spTree>
    <p:extLst>
      <p:ext uri="{BB962C8B-B14F-4D97-AF65-F5344CB8AC3E}">
        <p14:creationId xmlns:p14="http://schemas.microsoft.com/office/powerpoint/2010/main" val="20553056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2">
            <a:extLst>
              <a:ext uri="{FF2B5EF4-FFF2-40B4-BE49-F238E27FC236}">
                <a16:creationId xmlns:a16="http://schemas.microsoft.com/office/drawing/2014/main" id="{AD1C9830-2370-86E1-2FD7-12302AF1D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8974787"/>
              </p:ext>
            </p:extLst>
          </p:nvPr>
        </p:nvGraphicFramePr>
        <p:xfrm>
          <a:off x="-1" y="13580"/>
          <a:ext cx="12192000" cy="7266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726649">
                <a:tc>
                  <a:txBody>
                    <a:bodyPr/>
                    <a:lstStyle/>
                    <a:p>
                      <a:pPr marL="457200" lvl="1" indent="0" algn="just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28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DDPM - Architecture</a:t>
                      </a:r>
                      <a:endParaRPr lang="en-US" altLang="ko-KR" sz="24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87001FAF-3034-866E-5E9E-981DCE9BAD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5839081"/>
              </p:ext>
            </p:extLst>
          </p:nvPr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sp>
        <p:nvSpPr>
          <p:cNvPr id="3" name="텍스트 상자 9">
            <a:extLst>
              <a:ext uri="{FF2B5EF4-FFF2-40B4-BE49-F238E27FC236}">
                <a16:creationId xmlns:a16="http://schemas.microsoft.com/office/drawing/2014/main" id="{890480D0-2F13-CBB4-8DDB-D52556C5CC24}"/>
              </a:ext>
            </a:extLst>
          </p:cNvPr>
          <p:cNvSpPr txBox="1"/>
          <p:nvPr/>
        </p:nvSpPr>
        <p:spPr>
          <a:xfrm>
            <a:off x="1175250" y="795761"/>
            <a:ext cx="10445596" cy="43032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Backbone of </a:t>
            </a:r>
            <a:r>
              <a:rPr kumimoji="1" lang="en-US" altLang="ko-KR" sz="20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PixelCNN</a:t>
            </a: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++, which is a U-Net based on </a:t>
            </a:r>
            <a:r>
              <a:rPr kumimoji="1" lang="en-US" altLang="ko-KR" sz="20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ResNet</a:t>
            </a:r>
            <a:endParaRPr kumimoji="1" lang="en-US" altLang="ko-KR" sz="2000" b="1" dirty="0">
              <a:solidFill>
                <a:schemeClr val="tx1">
                  <a:lumMod val="95000"/>
                  <a:lumOff val="5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  <a:cs typeface="Noto Sans CJK KR DemiLight" charset="-127"/>
              <a:sym typeface="Wingdings" panose="05000000000000000000" pitchFamily="2" charset="2"/>
            </a:endParaRP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endParaRPr kumimoji="1" lang="en-US" altLang="ko-KR" sz="2000" b="1" dirty="0">
              <a:solidFill>
                <a:schemeClr val="tx1">
                  <a:lumMod val="95000"/>
                  <a:lumOff val="5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  <a:cs typeface="Noto Sans CJK KR DemiLight" charset="-127"/>
              <a:sym typeface="Wingdings" panose="05000000000000000000" pitchFamily="2" charset="2"/>
            </a:endParaRP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endParaRPr kumimoji="1" lang="en-US" altLang="ko-KR" sz="2000" b="1" dirty="0">
              <a:solidFill>
                <a:schemeClr val="tx1">
                  <a:lumMod val="95000"/>
                  <a:lumOff val="5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  <a:cs typeface="Noto Sans CJK KR DemiLight" charset="-127"/>
              <a:sym typeface="Wingdings" panose="05000000000000000000" pitchFamily="2" charset="2"/>
            </a:endParaRP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endParaRPr kumimoji="1" lang="en-US" altLang="ko-KR" sz="2000" b="1" dirty="0">
              <a:solidFill>
                <a:schemeClr val="tx1">
                  <a:lumMod val="95000"/>
                  <a:lumOff val="5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  <a:cs typeface="Noto Sans CJK KR DemiLight" charset="-127"/>
              <a:sym typeface="Wingdings" panose="05000000000000000000" pitchFamily="2" charset="2"/>
            </a:endParaRP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U-Net with self attention, time representation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U-Net is shared through training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  <a:hlinkClick r:id="rId2"/>
              </a:rPr>
              <a:t>https://nn.labml.ai/diffusion/ddpm/unet.html</a:t>
            </a:r>
            <a:endParaRPr kumimoji="1" lang="en-US" altLang="ko-KR" sz="2000" b="1" dirty="0">
              <a:solidFill>
                <a:schemeClr val="tx1">
                  <a:lumMod val="95000"/>
                  <a:lumOff val="5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  <a:cs typeface="Noto Sans CJK KR DemiLight" charset="-127"/>
              <a:sym typeface="Wingdings" panose="05000000000000000000" pitchFamily="2" charset="2"/>
            </a:endParaRPr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5C076D15-DEB8-401B-850D-D45890510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C&amp;I Lab </a:t>
            </a:r>
            <a:r>
              <a:rPr lang="ko-KR" altLang="en-US" dirty="0"/>
              <a:t>박찬호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60B31EB-3674-4C9A-9C3D-D4AA041FC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12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BFF6801-F4A9-0B8F-330B-66E0D7E3AC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6885" y="1584658"/>
            <a:ext cx="5298228" cy="183832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AFF2867-0F52-42B3-8D68-4DA5945524A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" r="49988"/>
          <a:stretch/>
        </p:blipFill>
        <p:spPr>
          <a:xfrm>
            <a:off x="6895196" y="3288998"/>
            <a:ext cx="5137643" cy="2516358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9E03823C-1E66-416F-B81D-AF1B7F870626}"/>
              </a:ext>
            </a:extLst>
          </p:cNvPr>
          <p:cNvSpPr/>
          <p:nvPr/>
        </p:nvSpPr>
        <p:spPr>
          <a:xfrm>
            <a:off x="8615494" y="5098990"/>
            <a:ext cx="293614" cy="28674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01818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2">
            <a:extLst>
              <a:ext uri="{FF2B5EF4-FFF2-40B4-BE49-F238E27FC236}">
                <a16:creationId xmlns:a16="http://schemas.microsoft.com/office/drawing/2014/main" id="{AD1C9830-2370-86E1-2FD7-12302AF1D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4667060"/>
              </p:ext>
            </p:extLst>
          </p:nvPr>
        </p:nvGraphicFramePr>
        <p:xfrm>
          <a:off x="-1" y="13580"/>
          <a:ext cx="12192000" cy="7266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726649">
                <a:tc>
                  <a:txBody>
                    <a:bodyPr/>
                    <a:lstStyle/>
                    <a:p>
                      <a:pPr marL="457200" lvl="1" indent="0" algn="just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28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DDPM</a:t>
                      </a:r>
                      <a:endParaRPr lang="en-US" altLang="ko-KR" sz="24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87001FAF-3034-866E-5E9E-981DCE9BADE3}"/>
              </a:ext>
            </a:extLst>
          </p:cNvPr>
          <p:cNvGraphicFramePr>
            <a:graphicFrameLocks noGrp="1"/>
          </p:cNvGraphicFramePr>
          <p:nvPr/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5C076D15-DEB8-401B-850D-D45890510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C&amp;I Lab </a:t>
            </a:r>
            <a:r>
              <a:rPr lang="ko-KR" altLang="en-US" dirty="0"/>
              <a:t>박찬호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60B31EB-3674-4C9A-9C3D-D4AA041FC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13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F406930-F30D-4D35-8F43-49319683C2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" r="-1"/>
          <a:stretch/>
        </p:blipFill>
        <p:spPr>
          <a:xfrm>
            <a:off x="229447" y="1539239"/>
            <a:ext cx="11733105" cy="2873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2707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상자 9">
            <a:extLst>
              <a:ext uri="{FF2B5EF4-FFF2-40B4-BE49-F238E27FC236}">
                <a16:creationId xmlns:a16="http://schemas.microsoft.com/office/drawing/2014/main" id="{890480D0-2F13-CBB4-8DDB-D52556C5CC24}"/>
              </a:ext>
            </a:extLst>
          </p:cNvPr>
          <p:cNvSpPr txBox="1"/>
          <p:nvPr/>
        </p:nvSpPr>
        <p:spPr>
          <a:xfrm>
            <a:off x="1080000" y="1080000"/>
            <a:ext cx="10445596" cy="30721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ea typeface="Cambria Math" panose="02040503050406030204" pitchFamily="18" charset="0"/>
                <a:sym typeface="Wingdings" panose="05000000000000000000" pitchFamily="2" charset="2"/>
              </a:rPr>
              <a:t>DDPM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ea typeface="Cambria Math" panose="02040503050406030204" pitchFamily="18" charset="0"/>
                <a:sym typeface="Wingdings" panose="05000000000000000000" pitchFamily="2" charset="2"/>
              </a:rPr>
              <a:t>DDIM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ea typeface="Cambria Math" panose="02040503050406030204" pitchFamily="18" charset="0"/>
                <a:sym typeface="Wingdings" panose="05000000000000000000" pitchFamily="2" charset="2"/>
              </a:rPr>
              <a:t>Score-Based Generative Modeling through Stochastic Differential Equations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ea typeface="Cambria Math" panose="02040503050406030204" pitchFamily="18" charset="0"/>
                <a:sym typeface="Wingdings" panose="05000000000000000000" pitchFamily="2" charset="2"/>
              </a:rPr>
              <a:t>Diffusion Models Beat GANs on Image Synthesis (Classifier Guidance)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ea typeface="Cambria Math" panose="02040503050406030204" pitchFamily="18" charset="0"/>
                <a:sym typeface="Wingdings" panose="05000000000000000000" pitchFamily="2" charset="2"/>
              </a:rPr>
              <a:t>High-Resolution Image Synthesis with Latent Diffusion Models (Latent diffusion)</a:t>
            </a:r>
          </a:p>
        </p:txBody>
      </p:sp>
      <p:graphicFrame>
        <p:nvGraphicFramePr>
          <p:cNvPr id="14" name="표 2">
            <a:extLst>
              <a:ext uri="{FF2B5EF4-FFF2-40B4-BE49-F238E27FC236}">
                <a16:creationId xmlns:a16="http://schemas.microsoft.com/office/drawing/2014/main" id="{AD1C9830-2370-86E1-2FD7-12302AF1D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2448422"/>
              </p:ext>
            </p:extLst>
          </p:nvPr>
        </p:nvGraphicFramePr>
        <p:xfrm>
          <a:off x="-1" y="13580"/>
          <a:ext cx="12192000" cy="7266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726649">
                <a:tc>
                  <a:txBody>
                    <a:bodyPr/>
                    <a:lstStyle/>
                    <a:p>
                      <a:pPr marL="457200" lvl="1" indent="0" algn="just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28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Plan</a:t>
                      </a:r>
                      <a:endParaRPr lang="en-US" altLang="ko-KR" sz="24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87001FAF-3034-866E-5E9E-981DCE9BAD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2673483"/>
              </p:ext>
            </p:extLst>
          </p:nvPr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5C076D15-DEB8-401B-850D-D45890510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C&amp;I Lab </a:t>
            </a:r>
            <a:r>
              <a:rPr lang="ko-KR" altLang="en-US" dirty="0"/>
              <a:t>박찬호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60B31EB-3674-4C9A-9C3D-D4AA041FC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C2D843A-1D9B-4035-895F-E17FDE30A50C}"/>
              </a:ext>
            </a:extLst>
          </p:cNvPr>
          <p:cNvSpPr/>
          <p:nvPr/>
        </p:nvSpPr>
        <p:spPr>
          <a:xfrm>
            <a:off x="1400175" y="1895475"/>
            <a:ext cx="819150" cy="39052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88747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E8FD4E5C-8AC6-40E7-90D6-CBE80D1740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2798" y="740229"/>
            <a:ext cx="5868214" cy="1204207"/>
          </a:xfrm>
          <a:prstGeom prst="rect">
            <a:avLst/>
          </a:prstGeom>
        </p:spPr>
      </p:pic>
      <p:graphicFrame>
        <p:nvGraphicFramePr>
          <p:cNvPr id="14" name="표 2">
            <a:extLst>
              <a:ext uri="{FF2B5EF4-FFF2-40B4-BE49-F238E27FC236}">
                <a16:creationId xmlns:a16="http://schemas.microsoft.com/office/drawing/2014/main" id="{AD1C9830-2370-86E1-2FD7-12302AF1D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2794948"/>
              </p:ext>
            </p:extLst>
          </p:nvPr>
        </p:nvGraphicFramePr>
        <p:xfrm>
          <a:off x="-1" y="13580"/>
          <a:ext cx="12192000" cy="7266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726649">
                <a:tc>
                  <a:txBody>
                    <a:bodyPr/>
                    <a:lstStyle/>
                    <a:p>
                      <a:pPr marL="457200" lvl="1" indent="0" algn="just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28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DDIM</a:t>
                      </a:r>
                      <a:endParaRPr lang="en-US" altLang="ko-KR" sz="24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87001FAF-3034-866E-5E9E-981DCE9BAD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6931585"/>
              </p:ext>
            </p:extLst>
          </p:nvPr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5C076D15-DEB8-401B-850D-D45890510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C&amp;I Lab </a:t>
            </a:r>
            <a:r>
              <a:rPr lang="ko-KR" altLang="en-US" dirty="0"/>
              <a:t>박찬호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60B31EB-3674-4C9A-9C3D-D4AA041FC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15</a:t>
            </a:fld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텍스트 상자 9">
                <a:extLst>
                  <a:ext uri="{FF2B5EF4-FFF2-40B4-BE49-F238E27FC236}">
                    <a16:creationId xmlns:a16="http://schemas.microsoft.com/office/drawing/2014/main" id="{6827F8A4-E9C3-4217-AFFC-98DADCB05545}"/>
                  </a:ext>
                </a:extLst>
              </p:cNvPr>
              <p:cNvSpPr txBox="1"/>
              <p:nvPr/>
            </p:nvSpPr>
            <p:spPr>
              <a:xfrm>
                <a:off x="1080000" y="1080000"/>
                <a:ext cx="10445596" cy="50111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just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ea typeface="Cambria Math" panose="02040503050406030204" pitchFamily="18" charset="0"/>
                    <a:sym typeface="Wingdings" panose="05000000000000000000" pitchFamily="2" charset="2"/>
                  </a:rPr>
                  <a:t>DDPM </a:t>
                </a:r>
              </a:p>
              <a:p>
                <a:pPr marL="742950" lvl="1" indent="-285750" algn="just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ea typeface="Cambria Math" panose="02040503050406030204" pitchFamily="18" charset="0"/>
                    <a:sym typeface="Wingdings" panose="05000000000000000000" pitchFamily="2" charset="2"/>
                  </a:rPr>
                  <a:t>Markovian Process </a:t>
                </a:r>
                <a14:m>
                  <m:oMath xmlns:m="http://schemas.openxmlformats.org/officeDocument/2006/math"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𝒒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(</m:t>
                    </m:r>
                    <m:sSub>
                      <m:sSub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𝒙</m:t>
                        </m:r>
                      </m:e>
                      <m: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𝒕</m:t>
                        </m:r>
                      </m:sub>
                    </m:sSub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|</m:t>
                    </m:r>
                    <m:sSub>
                      <m:sSub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𝒙</m:t>
                        </m:r>
                      </m:e>
                      <m: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𝒕</m:t>
                        </m:r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−</m:t>
                        </m:r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𝟏</m:t>
                        </m:r>
                      </m:sub>
                    </m:sSub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)</m:t>
                    </m:r>
                  </m:oMath>
                </a14:m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ea typeface="Cambria Math" panose="02040503050406030204" pitchFamily="18" charset="0"/>
                    <a:sym typeface="Wingdings" panose="05000000000000000000" pitchFamily="2" charset="2"/>
                  </a:rPr>
                  <a:t>  </a:t>
                </a:r>
                <a14:m>
                  <m:oMath xmlns:m="http://schemas.openxmlformats.org/officeDocument/2006/math"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𝒒</m:t>
                    </m:r>
                    <m:d>
                      <m:d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𝒙</m:t>
                            </m:r>
                          </m:e>
                          <m:sub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𝟏</m:t>
                            </m:r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:</m:t>
                            </m:r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𝑻</m:t>
                            </m:r>
                          </m:sub>
                        </m:s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 | </m:t>
                        </m:r>
                        <m:sSub>
                          <m:sSub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𝒙</m:t>
                            </m:r>
                          </m:e>
                          <m:sub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𝟎</m:t>
                            </m:r>
                          </m:sub>
                        </m:sSub>
                      </m:e>
                    </m:d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≔ </m:t>
                    </m:r>
                    <m:nary>
                      <m:naryPr>
                        <m:chr m:val="∏"/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𝒕</m:t>
                        </m:r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=</m:t>
                        </m:r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𝟏</m:t>
                        </m:r>
                      </m:sub>
                      <m:sup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𝑻</m:t>
                        </m:r>
                      </m:sup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𝒒</m:t>
                        </m:r>
                        <m:d>
                          <m:d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𝒕</m:t>
                                </m:r>
                              </m:sub>
                            </m:sSub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 | </m:t>
                            </m:r>
                            <m:sSub>
                              <m:sSubPr>
                                <m:ctrlP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𝒕</m:t>
                                </m:r>
                                <m: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−</m:t>
                                </m:r>
                                <m: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𝟏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endParaRPr kumimoji="1" lang="en-US" altLang="ko-KR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ea typeface="Cambria Math" panose="02040503050406030204" pitchFamily="18" charset="0"/>
                  <a:sym typeface="Wingdings" panose="05000000000000000000" pitchFamily="2" charset="2"/>
                </a:endParaRPr>
              </a:p>
              <a:p>
                <a:pPr marL="742950" lvl="1" indent="-285750" algn="just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ea typeface="Cambria Math" panose="02040503050406030204" pitchFamily="18" charset="0"/>
                    <a:sym typeface="Wingdings" panose="05000000000000000000" pitchFamily="2" charset="2"/>
                  </a:rPr>
                  <a:t>only depends on marginal </a:t>
                </a:r>
                <a14:m>
                  <m:oMath xmlns:m="http://schemas.openxmlformats.org/officeDocument/2006/math"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𝒒</m:t>
                    </m:r>
                    <m:d>
                      <m:d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𝒙</m:t>
                            </m:r>
                          </m:e>
                          <m:sub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𝒕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𝒙</m:t>
                            </m:r>
                          </m:e>
                          <m:sub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𝟎</m:t>
                            </m:r>
                          </m:sub>
                        </m:sSub>
                      </m:e>
                    </m:d>
                  </m:oMath>
                </a14:m>
                <a:endParaRPr kumimoji="1" lang="en-US" altLang="ko-KR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ea typeface="Cambria Math" panose="02040503050406030204" pitchFamily="18" charset="0"/>
                  <a:sym typeface="Wingdings" panose="05000000000000000000" pitchFamily="2" charset="2"/>
                </a:endParaRPr>
              </a:p>
              <a:p>
                <a:pPr marL="285750" indent="-285750" algn="just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ea typeface="Cambria Math" panose="02040503050406030204" pitchFamily="18" charset="0"/>
                    <a:sym typeface="Wingdings" panose="05000000000000000000" pitchFamily="2" charset="2"/>
                  </a:rPr>
                  <a:t>DDIM</a:t>
                </a:r>
              </a:p>
              <a:p>
                <a:pPr marL="742950" lvl="1" indent="-285750" algn="just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dirty="0" err="1">
                    <a:solidFill>
                      <a:schemeClr val="tx1">
                        <a:lumMod val="95000"/>
                        <a:lumOff val="5000"/>
                      </a:schemeClr>
                    </a:solidFill>
                    <a:ea typeface="Cambria Math" panose="02040503050406030204" pitchFamily="18" charset="0"/>
                    <a:sym typeface="Wingdings" panose="05000000000000000000" pitchFamily="2" charset="2"/>
                  </a:rPr>
                  <a:t>N</a:t>
                </a: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ea typeface="Cambria Math" panose="02040503050406030204" pitchFamily="18" charset="0"/>
                    <a:sym typeface="Wingdings" panose="05000000000000000000" pitchFamily="2" charset="2"/>
                  </a:rPr>
                  <a:t>on-Markovian </a:t>
                </a:r>
                <a14:m>
                  <m:oMath xmlns:m="http://schemas.openxmlformats.org/officeDocument/2006/math"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𝒒</m:t>
                    </m:r>
                    <m:d>
                      <m:d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𝒙</m:t>
                            </m:r>
                          </m:e>
                          <m:sub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𝒕</m:t>
                            </m:r>
                          </m:sub>
                        </m:s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 | </m:t>
                        </m:r>
                        <m:sSub>
                          <m:sSub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𝒙</m:t>
                            </m:r>
                          </m:e>
                          <m:sub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𝒕</m:t>
                            </m:r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−</m:t>
                            </m:r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𝟏</m:t>
                            </m:r>
                          </m:sub>
                        </m:s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, </m:t>
                        </m:r>
                        <m:sSub>
                          <m:sSub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𝒙</m:t>
                            </m:r>
                          </m:e>
                          <m:sub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𝟎</m:t>
                            </m:r>
                          </m:sub>
                        </m:sSub>
                      </m:e>
                    </m:d>
                  </m:oMath>
                </a14:m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ea typeface="Cambria Math" panose="02040503050406030204" pitchFamily="18" charset="0"/>
                    <a:sym typeface="Wingdings" panose="05000000000000000000" pitchFamily="2" charset="2"/>
                  </a:rPr>
                  <a:t> 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𝒒</m:t>
                        </m:r>
                      </m:e>
                      <m: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𝝈</m:t>
                        </m:r>
                      </m:sub>
                    </m:sSub>
                    <m:d>
                      <m:d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𝒙</m:t>
                            </m:r>
                          </m:e>
                          <m:sub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𝟏</m:t>
                            </m:r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:</m:t>
                            </m:r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𝑻</m:t>
                            </m:r>
                          </m:sub>
                        </m:s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 | </m:t>
                        </m:r>
                        <m:sSub>
                          <m:sSub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𝒙</m:t>
                            </m:r>
                          </m:e>
                          <m:sub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𝟎</m:t>
                            </m:r>
                          </m:sub>
                        </m:sSub>
                      </m:e>
                    </m:d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≔</m:t>
                    </m:r>
                    <m:sSub>
                      <m:sSub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𝒒</m:t>
                        </m:r>
                      </m:e>
                      <m: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𝝈</m:t>
                        </m:r>
                      </m:sub>
                    </m:sSub>
                    <m:d>
                      <m:d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𝒙</m:t>
                            </m:r>
                          </m:e>
                          <m:sub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𝑻</m:t>
                            </m:r>
                          </m:sub>
                        </m:s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 | </m:t>
                        </m:r>
                        <m:sSub>
                          <m:sSub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𝒙</m:t>
                            </m:r>
                          </m:e>
                          <m:sub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𝟎</m:t>
                            </m:r>
                          </m:sub>
                        </m:sSub>
                      </m:e>
                    </m:d>
                    <m:nary>
                      <m:naryPr>
                        <m:chr m:val="∏"/>
                        <m:ctrlP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𝒕</m:t>
                        </m:r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=</m:t>
                        </m:r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𝟐</m:t>
                        </m:r>
                      </m:sub>
                      <m:sup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𝑻</m:t>
                        </m:r>
                      </m:sup>
                      <m:e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𝒒</m:t>
                        </m:r>
                        <m:d>
                          <m:dPr>
                            <m:ctrlP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𝒕</m:t>
                                </m:r>
                                <m: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−</m:t>
                                </m:r>
                                <m: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𝟏</m:t>
                                </m:r>
                              </m:sub>
                            </m:sSub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 | </m:t>
                            </m:r>
                            <m:sSub>
                              <m:sSubPr>
                                <m:ctrlP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𝒕</m:t>
                                </m:r>
                              </m:sub>
                            </m:sSub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𝟎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endParaRPr kumimoji="1" lang="en-US" altLang="ko-KR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ea typeface="Cambria Math" panose="02040503050406030204" pitchFamily="18" charset="0"/>
                  <a:sym typeface="Wingdings" panose="05000000000000000000" pitchFamily="2" charset="2"/>
                </a:endParaRPr>
              </a:p>
              <a:p>
                <a:pPr marL="742950" lvl="1" indent="-285750" algn="just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ea typeface="Cambria Math" panose="02040503050406030204" pitchFamily="18" charset="0"/>
                    <a:sym typeface="Wingdings" panose="05000000000000000000" pitchFamily="2" charset="2"/>
                  </a:rPr>
                  <a:t>Start from same marginal with DDPM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𝒒</m:t>
                        </m:r>
                      </m:e>
                      <m:sub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𝝈</m:t>
                        </m:r>
                      </m:sub>
                    </m:sSub>
                    <m:d>
                      <m:dPr>
                        <m:ctrlPr>
                          <a:rPr lang="en-US" altLang="ko-KR" sz="2000" b="1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000" b="1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en-US" altLang="ko-KR" sz="2000" b="1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ko-KR" sz="2000" b="1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𝒕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altLang="ko-KR" sz="2000" b="1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en-US" altLang="ko-KR" sz="2000" b="1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ko-KR" sz="2000" b="1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𝟎</m:t>
                            </m:r>
                          </m:sub>
                        </m:sSub>
                      </m:e>
                    </m:d>
                    <m:r>
                      <a:rPr lang="en-US" altLang="ko-KR" sz="2000" b="1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 </m:t>
                    </m:r>
                    <m:r>
                      <a:rPr lang="ko-KR" altLang="en-US" sz="2000" b="1" i="1">
                        <a:latin typeface="Cambria Math" panose="02040503050406030204" pitchFamily="18" charset="0"/>
                      </a:rPr>
                      <m:t>𝓝</m:t>
                    </m:r>
                    <m:d>
                      <m:dPr>
                        <m:ctrlP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ko-KR" sz="2000" b="1" i="1" smtClean="0">
                                <a:latin typeface="Cambria Math" panose="02040503050406030204" pitchFamily="18" charset="0"/>
                              </a:rPr>
                              <m:t>𝒕</m:t>
                            </m:r>
                          </m:sub>
                        </m:sSub>
                        <m: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  <m:t>;</m:t>
                        </m:r>
                        <m:rad>
                          <m:radPr>
                            <m:degHide m:val="on"/>
                            <m:ctrlPr>
                              <a:rPr lang="en-US" altLang="ko-KR" sz="2000" b="1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b>
                              <m:sSubPr>
                                <m:ctrlPr>
                                  <a:rPr lang="en-US" altLang="ko-KR" sz="20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2000" b="1" i="1" smtClean="0">
                                    <a:latin typeface="Cambria Math" panose="02040503050406030204" pitchFamily="18" charset="0"/>
                                  </a:rPr>
                                  <m:t>𝜶</m:t>
                                </m:r>
                              </m:e>
                              <m:sub>
                                <m:r>
                                  <a:rPr lang="en-US" altLang="ko-KR" sz="2000" b="1" i="1" smtClean="0">
                                    <a:latin typeface="Cambria Math" panose="02040503050406030204" pitchFamily="18" charset="0"/>
                                  </a:rPr>
                                  <m:t>𝒕</m:t>
                                </m:r>
                              </m:sub>
                            </m:sSub>
                          </m:e>
                        </m:rad>
                        <m:sSub>
                          <m:sSubPr>
                            <m:ctrlPr>
                              <a:rPr lang="en-US" altLang="ko-KR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ko-KR" sz="2000" b="1" i="1" smtClean="0"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  <m: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  <m:t>,  </m:t>
                        </m:r>
                        <m:d>
                          <m:dPr>
                            <m:ctrlPr>
                              <a:rPr lang="en-US" altLang="ko-KR" sz="20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0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US" altLang="ko-KR" sz="2000" b="1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ko-KR" sz="20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2000" b="1" i="1">
                                    <a:latin typeface="Cambria Math" panose="02040503050406030204" pitchFamily="18" charset="0"/>
                                  </a:rPr>
                                  <m:t>𝜶</m:t>
                                </m:r>
                              </m:e>
                              <m:sub>
                                <m:r>
                                  <a:rPr lang="en-US" altLang="ko-KR" sz="2000" b="1" i="1">
                                    <a:latin typeface="Cambria Math" panose="02040503050406030204" pitchFamily="18" charset="0"/>
                                  </a:rPr>
                                  <m:t>𝒕</m:t>
                                </m:r>
                              </m:sub>
                            </m:sSub>
                          </m:e>
                        </m:d>
                        <m: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  <m:t>𝑰</m:t>
                        </m:r>
                      </m:e>
                    </m:d>
                  </m:oMath>
                </a14:m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ea typeface="Cambria Math" panose="02040503050406030204" pitchFamily="18" charset="0"/>
                    <a:sym typeface="Wingdings" panose="05000000000000000000" pitchFamily="2" charset="2"/>
                  </a:rPr>
                  <a:t> </a:t>
                </a:r>
              </a:p>
              <a:p>
                <a:pPr lvl="2" algn="just">
                  <a:lnSpc>
                    <a:spcPct val="200000"/>
                  </a:lnSpc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ea typeface="Cambria Math" panose="02040503050406030204" pitchFamily="18" charset="0"/>
                    <a:sym typeface="Wingdings" panose="05000000000000000000" pitchFamily="2" charset="2"/>
                  </a:rPr>
                  <a:t> Depend on joint </a:t>
                </a:r>
                <a14:m>
                  <m:oMath xmlns:m="http://schemas.openxmlformats.org/officeDocument/2006/math"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𝒒</m:t>
                    </m:r>
                    <m:d>
                      <m:d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𝒙</m:t>
                            </m:r>
                          </m:e>
                          <m:sub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𝟏</m:t>
                            </m:r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:</m:t>
                            </m:r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𝑻</m:t>
                            </m:r>
                          </m:sub>
                        </m:s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 | </m:t>
                        </m:r>
                        <m:sSub>
                          <m:sSub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𝒙</m:t>
                            </m:r>
                          </m:e>
                          <m:sub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𝟎</m:t>
                            </m:r>
                          </m:sub>
                        </m:sSub>
                      </m:e>
                    </m:d>
                  </m:oMath>
                </a14:m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ea typeface="Cambria Math" panose="02040503050406030204" pitchFamily="18" charset="0"/>
                    <a:sym typeface="Wingdings" panose="05000000000000000000" pitchFamily="2" charset="2"/>
                  </a:rPr>
                  <a:t>  Generalize</a:t>
                </a:r>
              </a:p>
              <a:p>
                <a:pPr marL="285750" indent="-285750" algn="just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ea typeface="Cambria Math" panose="02040503050406030204" pitchFamily="18" charset="0"/>
                    <a:sym typeface="Wingdings" panose="05000000000000000000" pitchFamily="2" charset="2"/>
                  </a:rPr>
                  <a:t>Markovian Process to Non-Markovian inference</a:t>
                </a:r>
              </a:p>
            </p:txBody>
          </p:sp>
        </mc:Choice>
        <mc:Fallback>
          <p:sp>
            <p:nvSpPr>
              <p:cNvPr id="7" name="텍스트 상자 9">
                <a:extLst>
                  <a:ext uri="{FF2B5EF4-FFF2-40B4-BE49-F238E27FC236}">
                    <a16:creationId xmlns:a16="http://schemas.microsoft.com/office/drawing/2014/main" id="{6827F8A4-E9C3-4217-AFFC-98DADCB055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0000" y="1080000"/>
                <a:ext cx="10445596" cy="5011115"/>
              </a:xfrm>
              <a:prstGeom prst="rect">
                <a:avLst/>
              </a:prstGeom>
              <a:blipFill>
                <a:blip r:embed="rId3"/>
                <a:stretch>
                  <a:fillRect l="-525" b="-12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898528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2">
            <a:extLst>
              <a:ext uri="{FF2B5EF4-FFF2-40B4-BE49-F238E27FC236}">
                <a16:creationId xmlns:a16="http://schemas.microsoft.com/office/drawing/2014/main" id="{AD1C9830-2370-86E1-2FD7-12302AF1D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5881121"/>
              </p:ext>
            </p:extLst>
          </p:nvPr>
        </p:nvGraphicFramePr>
        <p:xfrm>
          <a:off x="-1" y="13580"/>
          <a:ext cx="12192000" cy="7266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726649">
                <a:tc>
                  <a:txBody>
                    <a:bodyPr/>
                    <a:lstStyle/>
                    <a:p>
                      <a:pPr marL="457200" lvl="1" indent="0" algn="just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2800" b="1" kern="120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DDIM – Forward </a:t>
                      </a:r>
                      <a:endParaRPr lang="en-US" altLang="ko-KR" sz="2400" b="1" kern="1200" dirty="0">
                        <a:solidFill>
                          <a:schemeClr val="tx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87001FAF-3034-866E-5E9E-981DCE9BAD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2012343"/>
              </p:ext>
            </p:extLst>
          </p:nvPr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5C076D15-DEB8-401B-850D-D45890510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C&amp;I Lab </a:t>
            </a:r>
            <a:r>
              <a:rPr lang="ko-KR" altLang="en-US" dirty="0"/>
              <a:t>박찬호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60B31EB-3674-4C9A-9C3D-D4AA041FC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16</a:t>
            </a:fld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텍스트 상자 9">
                <a:extLst>
                  <a:ext uri="{FF2B5EF4-FFF2-40B4-BE49-F238E27FC236}">
                    <a16:creationId xmlns:a16="http://schemas.microsoft.com/office/drawing/2014/main" id="{6827F8A4-E9C3-4217-AFFC-98DADCB05545}"/>
                  </a:ext>
                </a:extLst>
              </p:cNvPr>
              <p:cNvSpPr txBox="1"/>
              <p:nvPr/>
            </p:nvSpPr>
            <p:spPr>
              <a:xfrm>
                <a:off x="1080000" y="1080000"/>
                <a:ext cx="10445596" cy="38711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just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ea typeface="Cambria Math" panose="02040503050406030204" pitchFamily="18" charset="0"/>
                    <a:sym typeface="Wingdings" panose="05000000000000000000" pitchFamily="2" charset="2"/>
                  </a:rPr>
                  <a:t>Non-Markovian </a:t>
                </a:r>
                <a14:m>
                  <m:oMath xmlns:m="http://schemas.openxmlformats.org/officeDocument/2006/math"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𝒒</m:t>
                    </m:r>
                    <m:d>
                      <m:d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𝒙</m:t>
                            </m:r>
                          </m:e>
                          <m:sub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𝒕</m:t>
                            </m:r>
                          </m:sub>
                        </m:s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 | </m:t>
                        </m:r>
                        <m:sSub>
                          <m:sSub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𝒙</m:t>
                            </m:r>
                          </m:e>
                          <m:sub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𝒕</m:t>
                            </m:r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−</m:t>
                            </m:r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𝟏</m:t>
                            </m:r>
                          </m:sub>
                        </m:s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, </m:t>
                        </m:r>
                        <m:sSub>
                          <m:sSub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𝒙</m:t>
                            </m:r>
                          </m:e>
                          <m:sub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𝟎</m:t>
                            </m:r>
                          </m:sub>
                        </m:sSub>
                      </m:e>
                    </m:d>
                  </m:oMath>
                </a14:m>
                <a:endParaRPr kumimoji="1" lang="en-US" altLang="ko-KR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ea typeface="Cambria Math" panose="02040503050406030204" pitchFamily="18" charset="0"/>
                  <a:sym typeface="Wingdings" panose="05000000000000000000" pitchFamily="2" charset="2"/>
                </a:endParaRPr>
              </a:p>
              <a:p>
                <a:pPr algn="just">
                  <a:lnSpc>
                    <a:spcPct val="200000"/>
                  </a:lnSpc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ea typeface="Cambria Math" panose="02040503050406030204" pitchFamily="18" charset="0"/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𝒒</m:t>
                    </m:r>
                    <m:d>
                      <m:d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𝒙</m:t>
                            </m:r>
                          </m:e>
                          <m:sub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𝟏</m:t>
                            </m:r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:</m:t>
                            </m:r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𝑻</m:t>
                            </m:r>
                          </m:sub>
                        </m:s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 | </m:t>
                        </m:r>
                        <m:sSub>
                          <m:sSub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𝒙</m:t>
                            </m:r>
                          </m:e>
                          <m:sub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𝟎</m:t>
                            </m:r>
                          </m:sub>
                        </m:sSub>
                      </m:e>
                    </m:d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𝒒</m:t>
                    </m:r>
                    <m:d>
                      <m:d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𝒙</m:t>
                            </m:r>
                          </m:e>
                          <m:sub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𝟏</m:t>
                            </m:r>
                          </m:sub>
                        </m:s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 | </m:t>
                        </m:r>
                        <m:sSub>
                          <m:sSub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𝒙</m:t>
                            </m:r>
                          </m:e>
                          <m:sub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𝟎</m:t>
                            </m:r>
                          </m:sub>
                        </m:sSub>
                      </m:e>
                    </m:d>
                    <m:r>
                      <a:rPr kumimoji="1" lang="en-US" altLang="ko-KR" sz="2000" b="1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𝒒</m:t>
                    </m:r>
                    <m:d>
                      <m:dPr>
                        <m:ctrlP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𝒙</m:t>
                            </m:r>
                          </m:e>
                          <m:sub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𝟐</m:t>
                            </m:r>
                          </m:sub>
                        </m:sSub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 | </m:t>
                        </m:r>
                        <m:sSub>
                          <m:sSubPr>
                            <m:ctrlP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𝒙</m:t>
                            </m:r>
                          </m:e>
                          <m:sub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𝟏</m:t>
                            </m:r>
                          </m:sub>
                        </m:s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, </m:t>
                        </m:r>
                        <m:sSub>
                          <m:sSub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𝒙</m:t>
                            </m:r>
                          </m:e>
                          <m:sub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𝟎</m:t>
                            </m:r>
                          </m:sub>
                        </m:sSub>
                      </m:e>
                    </m:d>
                    <m:r>
                      <a:rPr kumimoji="1" lang="en-US" altLang="ko-KR" sz="2000" b="1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𝒒</m:t>
                    </m:r>
                    <m:d>
                      <m:dPr>
                        <m:ctrlP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𝒙</m:t>
                            </m:r>
                          </m:e>
                          <m:sub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𝟑</m:t>
                            </m:r>
                          </m:sub>
                        </m:sSub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 | </m:t>
                        </m:r>
                        <m:sSub>
                          <m:sSubPr>
                            <m:ctrlP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𝒙</m:t>
                            </m:r>
                          </m:e>
                          <m:sub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𝟐</m:t>
                            </m:r>
                          </m:sub>
                        </m:sSub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, </m:t>
                        </m:r>
                        <m:sSub>
                          <m:sSubPr>
                            <m:ctrlP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𝒙</m:t>
                            </m:r>
                          </m:e>
                          <m:sub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𝟎</m:t>
                            </m:r>
                          </m:sub>
                        </m:sSub>
                      </m:e>
                    </m:d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∙</m:t>
                    </m:r>
                    <m:r>
                      <a:rPr kumimoji="1" lang="en-US" altLang="ko-KR" sz="2000" b="1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∙∙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𝒒</m:t>
                    </m:r>
                    <m:d>
                      <m:dPr>
                        <m:ctrlP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𝒙</m:t>
                            </m:r>
                          </m:e>
                          <m:sub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𝑻</m:t>
                            </m:r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−</m:t>
                            </m:r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𝟏</m:t>
                            </m:r>
                          </m:sub>
                        </m:sSub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 | </m:t>
                        </m:r>
                        <m:sSub>
                          <m:sSubPr>
                            <m:ctrlP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𝒙</m:t>
                            </m:r>
                          </m:e>
                          <m:sub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𝑻</m:t>
                            </m:r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−</m:t>
                            </m:r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𝟐</m:t>
                            </m:r>
                          </m:sub>
                        </m:sSub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, </m:t>
                        </m:r>
                        <m:sSub>
                          <m:sSubPr>
                            <m:ctrlP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𝒙</m:t>
                            </m:r>
                          </m:e>
                          <m:sub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𝟎</m:t>
                            </m:r>
                          </m:sub>
                        </m:sSub>
                      </m:e>
                    </m:d>
                    <m:r>
                      <a:rPr kumimoji="1" lang="en-US" altLang="ko-KR" sz="2000" b="1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𝒒</m:t>
                    </m:r>
                    <m:d>
                      <m:dPr>
                        <m:ctrlP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𝒙</m:t>
                            </m:r>
                          </m:e>
                          <m:sub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𝑻</m:t>
                            </m:r>
                          </m:sub>
                        </m:sSub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 | </m:t>
                        </m:r>
                        <m:sSub>
                          <m:sSubPr>
                            <m:ctrlP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𝒙</m:t>
                            </m:r>
                          </m:e>
                          <m:sub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𝑻</m:t>
                            </m:r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−</m:t>
                            </m:r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𝟏</m:t>
                            </m:r>
                          </m:sub>
                        </m:sSub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, </m:t>
                        </m:r>
                        <m:sSub>
                          <m:sSubPr>
                            <m:ctrlP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𝒙</m:t>
                            </m:r>
                          </m:e>
                          <m:sub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𝟎</m:t>
                            </m:r>
                          </m:sub>
                        </m:sSub>
                      </m:e>
                    </m:d>
                  </m:oMath>
                </a14:m>
                <a:endParaRPr kumimoji="1" lang="en-US" altLang="ko-KR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ea typeface="Cambria Math" panose="02040503050406030204" pitchFamily="18" charset="0"/>
                  <a:sym typeface="Wingdings" panose="05000000000000000000" pitchFamily="2" charset="2"/>
                </a:endParaRPr>
              </a:p>
              <a:p>
                <a:pPr algn="just">
                  <a:lnSpc>
                    <a:spcPct val="200000"/>
                  </a:lnSpc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ea typeface="Cambria Math" panose="02040503050406030204" pitchFamily="18" charset="0"/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∵ 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𝒒</m:t>
                    </m:r>
                    <m:d>
                      <m:d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𝒙</m:t>
                            </m:r>
                          </m:e>
                          <m:sub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𝒕</m:t>
                            </m:r>
                          </m:sub>
                        </m:s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 | </m:t>
                        </m:r>
                        <m:sSub>
                          <m:sSub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𝒙</m:t>
                            </m:r>
                          </m:e>
                          <m:sub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𝒕</m:t>
                            </m:r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−</m:t>
                            </m:r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𝟏</m:t>
                            </m:r>
                          </m:sub>
                        </m:s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, </m:t>
                        </m:r>
                        <m:sSub>
                          <m:sSub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𝒙</m:t>
                            </m:r>
                          </m:e>
                          <m:sub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𝟎</m:t>
                            </m:r>
                          </m:sub>
                        </m:sSub>
                      </m:e>
                    </m:d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f>
                      <m:f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fPr>
                      <m:num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𝒒</m:t>
                        </m:r>
                        <m:d>
                          <m:d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𝒕</m:t>
                                </m:r>
                                <m: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−</m:t>
                                </m:r>
                                <m: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𝟏</m:t>
                                </m:r>
                              </m:sub>
                            </m:sSub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 | </m:t>
                            </m:r>
                            <m:sSub>
                              <m:sSubPr>
                                <m:ctrlP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𝒕</m:t>
                                </m:r>
                              </m:sub>
                            </m:sSub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,   </m:t>
                            </m:r>
                            <m:sSub>
                              <m:sSubPr>
                                <m:ctrlP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𝟎</m:t>
                                </m:r>
                              </m:sub>
                            </m:sSub>
                          </m:e>
                        </m:d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𝒒</m:t>
                        </m:r>
                        <m:d>
                          <m:d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𝒕</m:t>
                                </m:r>
                              </m:sub>
                            </m:sSub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 | </m:t>
                            </m:r>
                            <m:sSub>
                              <m:sSubPr>
                                <m:ctrlP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𝟎</m:t>
                                </m:r>
                              </m:sub>
                            </m:sSub>
                          </m:e>
                        </m:d>
                      </m:num>
                      <m:den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𝒒</m:t>
                        </m:r>
                        <m:d>
                          <m:dPr>
                            <m:endChr m:val="|"/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𝒕</m:t>
                                </m:r>
                                <m: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−</m:t>
                                </m:r>
                                <m: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𝟏</m:t>
                                </m:r>
                              </m:sub>
                            </m:sSub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 </m:t>
                            </m:r>
                          </m:e>
                        </m:d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 </m:t>
                        </m:r>
                        <m:sSub>
                          <m:sSub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𝒙</m:t>
                            </m:r>
                          </m:e>
                          <m:sub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𝟎</m:t>
                            </m:r>
                          </m:sub>
                        </m:s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)</m:t>
                        </m:r>
                      </m:den>
                    </m:f>
                  </m:oMath>
                </a14:m>
                <a:endParaRPr kumimoji="1" lang="en-US" altLang="ko-KR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ea typeface="Cambria Math" panose="02040503050406030204" pitchFamily="18" charset="0"/>
                  <a:sym typeface="Wingdings" panose="05000000000000000000" pitchFamily="2" charset="2"/>
                </a:endParaRPr>
              </a:p>
              <a:p>
                <a:pPr algn="just">
                  <a:lnSpc>
                    <a:spcPct val="200000"/>
                  </a:lnSpc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ea typeface="Cambria Math" panose="02040503050406030204" pitchFamily="18" charset="0"/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𝒒</m:t>
                    </m:r>
                    <m:d>
                      <m:d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𝒙</m:t>
                            </m:r>
                          </m:e>
                          <m:sub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𝟏</m:t>
                            </m:r>
                          </m:sub>
                        </m:s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 | </m:t>
                        </m:r>
                        <m:sSub>
                          <m:sSub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𝒙</m:t>
                            </m:r>
                          </m:e>
                          <m:sub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𝟎</m:t>
                            </m:r>
                          </m:sub>
                        </m:sSub>
                      </m:e>
                    </m:d>
                    <m:f>
                      <m:fPr>
                        <m:ctrlP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fPr>
                      <m:num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𝒒</m:t>
                        </m:r>
                        <m:d>
                          <m:dPr>
                            <m:ctrlP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𝟏</m:t>
                                </m:r>
                              </m:sub>
                            </m:sSub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 | </m:t>
                            </m:r>
                            <m:sSub>
                              <m:sSubPr>
                                <m:ctrlP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𝟐</m:t>
                                </m:r>
                              </m:sub>
                            </m:sSub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,   </m:t>
                            </m:r>
                            <m:sSub>
                              <m:sSubPr>
                                <m:ctrlP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𝟎</m:t>
                                </m:r>
                              </m:sub>
                            </m:sSub>
                          </m:e>
                        </m:d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𝒒</m:t>
                        </m:r>
                        <m:d>
                          <m:dPr>
                            <m:ctrlP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𝟐</m:t>
                                </m:r>
                              </m:sub>
                            </m:sSub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 | </m:t>
                            </m:r>
                            <m:sSub>
                              <m:sSubPr>
                                <m:ctrlP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𝟎</m:t>
                                </m:r>
                              </m:sub>
                            </m:sSub>
                          </m:e>
                        </m:d>
                      </m:num>
                      <m:den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𝒒</m:t>
                        </m:r>
                        <m:d>
                          <m:dPr>
                            <m:endChr m:val="|"/>
                            <m:ctrlP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𝟏</m:t>
                                </m:r>
                              </m:sub>
                            </m:sSub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 </m:t>
                            </m:r>
                          </m:e>
                        </m:d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 </m:t>
                        </m:r>
                        <m:sSub>
                          <m:sSubPr>
                            <m:ctrlP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𝒙</m:t>
                            </m:r>
                          </m:e>
                          <m:sub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𝟎</m:t>
                            </m:r>
                          </m:sub>
                        </m:sSub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)</m:t>
                        </m:r>
                      </m:den>
                    </m:f>
                    <m:f>
                      <m:fPr>
                        <m:ctrlP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fPr>
                      <m:num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𝒒</m:t>
                        </m:r>
                        <m:d>
                          <m:dPr>
                            <m:ctrlP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𝟐</m:t>
                                </m:r>
                              </m:sub>
                            </m:sSub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 | </m:t>
                            </m:r>
                            <m:sSub>
                              <m:sSubPr>
                                <m:ctrlP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𝟑</m:t>
                                </m:r>
                              </m:sub>
                            </m:sSub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,   </m:t>
                            </m:r>
                            <m:sSub>
                              <m:sSubPr>
                                <m:ctrlP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𝟎</m:t>
                                </m:r>
                              </m:sub>
                            </m:sSub>
                          </m:e>
                        </m:d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𝒒</m:t>
                        </m:r>
                        <m:d>
                          <m:dPr>
                            <m:ctrlP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𝟑</m:t>
                                </m:r>
                              </m:sub>
                            </m:sSub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 | </m:t>
                            </m:r>
                            <m:sSub>
                              <m:sSubPr>
                                <m:ctrlP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𝟎</m:t>
                                </m:r>
                              </m:sub>
                            </m:sSub>
                          </m:e>
                        </m:d>
                      </m:num>
                      <m:den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𝒒</m:t>
                        </m:r>
                        <m:d>
                          <m:dPr>
                            <m:endChr m:val="|"/>
                            <m:ctrlP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𝟐</m:t>
                                </m:r>
                              </m:sub>
                            </m:sSub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 </m:t>
                            </m:r>
                          </m:e>
                        </m:d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 </m:t>
                        </m:r>
                        <m:sSub>
                          <m:sSubPr>
                            <m:ctrlP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𝒙</m:t>
                            </m:r>
                          </m:e>
                          <m:sub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𝟎</m:t>
                            </m:r>
                          </m:sub>
                        </m:sSub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)</m:t>
                        </m:r>
                      </m:den>
                    </m:f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∙∙∙ </m:t>
                    </m:r>
                    <m:f>
                      <m:fPr>
                        <m:ctrlP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fPr>
                      <m:num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𝒒</m:t>
                        </m:r>
                        <m:d>
                          <m:dPr>
                            <m:ctrlP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𝑻</m:t>
                                </m:r>
                                <m: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−</m:t>
                                </m:r>
                                <m: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𝟐</m:t>
                                </m:r>
                              </m:sub>
                            </m:sSub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 | </m:t>
                            </m:r>
                            <m:sSub>
                              <m:sSubPr>
                                <m:ctrlP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𝑻</m:t>
                                </m:r>
                                <m: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−</m:t>
                                </m:r>
                                <m: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𝟏</m:t>
                                </m:r>
                              </m:sub>
                            </m:sSub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,   </m:t>
                            </m:r>
                            <m:sSub>
                              <m:sSubPr>
                                <m:ctrlP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𝟎</m:t>
                                </m:r>
                              </m:sub>
                            </m:sSub>
                          </m:e>
                        </m:d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𝒒</m:t>
                        </m:r>
                        <m:d>
                          <m:dPr>
                            <m:ctrlP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𝑻</m:t>
                                </m:r>
                                <m: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−</m:t>
                                </m:r>
                                <m: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𝟏</m:t>
                                </m:r>
                              </m:sub>
                            </m:sSub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 | </m:t>
                            </m:r>
                            <m:sSub>
                              <m:sSubPr>
                                <m:ctrlP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𝟎</m:t>
                                </m:r>
                              </m:sub>
                            </m:sSub>
                          </m:e>
                        </m:d>
                      </m:num>
                      <m:den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𝒒</m:t>
                        </m:r>
                        <m:d>
                          <m:dPr>
                            <m:endChr m:val="|"/>
                            <m:ctrlP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𝑻</m:t>
                                </m:r>
                                <m: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−</m:t>
                                </m:r>
                                <m: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𝟐</m:t>
                                </m:r>
                              </m:sub>
                            </m:sSub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 </m:t>
                            </m:r>
                          </m:e>
                        </m:d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 </m:t>
                        </m:r>
                        <m:sSub>
                          <m:sSubPr>
                            <m:ctrlP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𝒙</m:t>
                            </m:r>
                          </m:e>
                          <m:sub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𝟎</m:t>
                            </m:r>
                          </m:sub>
                        </m:sSub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)</m:t>
                        </m:r>
                      </m:den>
                    </m:f>
                    <m:f>
                      <m:fPr>
                        <m:ctrlP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fPr>
                      <m:num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𝒒</m:t>
                        </m:r>
                        <m:d>
                          <m:dPr>
                            <m:ctrlP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𝑻</m:t>
                                </m:r>
                                <m: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−</m:t>
                                </m:r>
                                <m: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𝟏</m:t>
                                </m:r>
                              </m:sub>
                            </m:sSub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 | </m:t>
                            </m:r>
                            <m:sSub>
                              <m:sSubPr>
                                <m:ctrlP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𝑻</m:t>
                                </m:r>
                              </m:sub>
                            </m:sSub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,   </m:t>
                            </m:r>
                            <m:sSub>
                              <m:sSubPr>
                                <m:ctrlP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𝟎</m:t>
                                </m:r>
                              </m:sub>
                            </m:sSub>
                          </m:e>
                        </m:d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𝒒</m:t>
                        </m:r>
                        <m:d>
                          <m:dPr>
                            <m:ctrlP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𝑻</m:t>
                                </m:r>
                              </m:sub>
                            </m:sSub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 | </m:t>
                            </m:r>
                            <m:sSub>
                              <m:sSubPr>
                                <m:ctrlP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𝟎</m:t>
                                </m:r>
                              </m:sub>
                            </m:sSub>
                          </m:e>
                        </m:d>
                      </m:num>
                      <m:den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𝒒</m:t>
                        </m:r>
                        <m:d>
                          <m:dPr>
                            <m:endChr m:val="|"/>
                            <m:ctrlP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𝑻</m:t>
                                </m:r>
                                <m: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−</m:t>
                                </m:r>
                                <m: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𝟏</m:t>
                                </m:r>
                              </m:sub>
                            </m:sSub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 </m:t>
                            </m:r>
                          </m:e>
                        </m:d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 </m:t>
                        </m:r>
                        <m:sSub>
                          <m:sSubPr>
                            <m:ctrlP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𝒙</m:t>
                            </m:r>
                          </m:e>
                          <m:sub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𝟎</m:t>
                            </m:r>
                          </m:sub>
                        </m:sSub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)</m:t>
                        </m:r>
                      </m:den>
                    </m:f>
                  </m:oMath>
                </a14:m>
                <a:endParaRPr kumimoji="1" lang="en-US" altLang="ko-KR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ea typeface="Cambria Math" panose="02040503050406030204" pitchFamily="18" charset="0"/>
                  <a:sym typeface="Wingdings" panose="05000000000000000000" pitchFamily="2" charset="2"/>
                </a:endParaRPr>
              </a:p>
              <a:p>
                <a:pPr algn="just">
                  <a:lnSpc>
                    <a:spcPct val="200000"/>
                  </a:lnSpc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ea typeface="Cambria Math" panose="02040503050406030204" pitchFamily="18" charset="0"/>
                    <a:sym typeface="Wingdings" panose="05000000000000000000" pitchFamily="2" charset="2"/>
                  </a:rPr>
                  <a:t>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𝒒</m:t>
                        </m:r>
                      </m:e>
                      <m: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𝝈</m:t>
                        </m:r>
                      </m:sub>
                    </m:sSub>
                    <m:d>
                      <m:d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𝒙</m:t>
                            </m:r>
                          </m:e>
                          <m:sub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𝟏</m:t>
                            </m:r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:</m:t>
                            </m:r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𝑻</m:t>
                            </m:r>
                          </m:sub>
                        </m:s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 | </m:t>
                        </m:r>
                        <m:sSub>
                          <m:sSub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𝒙</m:t>
                            </m:r>
                          </m:e>
                          <m:sub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𝟎</m:t>
                            </m:r>
                          </m:sub>
                        </m:sSub>
                      </m:e>
                    </m:d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≔</m:t>
                    </m:r>
                    <m:sSub>
                      <m:sSub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𝒒</m:t>
                        </m:r>
                      </m:e>
                      <m: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𝝈</m:t>
                        </m:r>
                      </m:sub>
                    </m:sSub>
                    <m:d>
                      <m:d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𝒙</m:t>
                            </m:r>
                          </m:e>
                          <m:sub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𝑻</m:t>
                            </m:r>
                          </m:sub>
                        </m:s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 | </m:t>
                        </m:r>
                        <m:sSub>
                          <m:sSub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𝒙</m:t>
                            </m:r>
                          </m:e>
                          <m:sub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𝟎</m:t>
                            </m:r>
                          </m:sub>
                        </m:sSub>
                      </m:e>
                    </m:d>
                    <m:nary>
                      <m:naryPr>
                        <m:chr m:val="∏"/>
                        <m:ctrlP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𝒕</m:t>
                        </m:r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=</m:t>
                        </m:r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𝟐</m:t>
                        </m:r>
                      </m:sub>
                      <m:sup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𝑻</m:t>
                        </m:r>
                      </m:sup>
                      <m:e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𝒒</m:t>
                        </m:r>
                        <m:d>
                          <m:dPr>
                            <m:ctrlP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𝒕</m:t>
                                </m:r>
                                <m: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−</m:t>
                                </m:r>
                                <m: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𝟏</m:t>
                                </m:r>
                              </m:sub>
                            </m:sSub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 | </m:t>
                            </m:r>
                            <m:sSub>
                              <m:sSubPr>
                                <m:ctrlP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𝒕</m:t>
                                </m:r>
                              </m:sub>
                            </m:sSub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𝟎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endParaRPr kumimoji="1" lang="en-US" altLang="ko-KR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ea typeface="Cambria Math" panose="02040503050406030204" pitchFamily="18" charset="0"/>
                  <a:sym typeface="Wingdings" panose="05000000000000000000" pitchFamily="2" charset="2"/>
                </a:endParaRPr>
              </a:p>
            </p:txBody>
          </p:sp>
        </mc:Choice>
        <mc:Fallback>
          <p:sp>
            <p:nvSpPr>
              <p:cNvPr id="7" name="텍스트 상자 9">
                <a:extLst>
                  <a:ext uri="{FF2B5EF4-FFF2-40B4-BE49-F238E27FC236}">
                    <a16:creationId xmlns:a16="http://schemas.microsoft.com/office/drawing/2014/main" id="{6827F8A4-E9C3-4217-AFFC-98DADCB055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0000" y="1080000"/>
                <a:ext cx="10445596" cy="3871124"/>
              </a:xfrm>
              <a:prstGeom prst="rect">
                <a:avLst/>
              </a:prstGeom>
              <a:blipFill>
                <a:blip r:embed="rId2"/>
                <a:stretch>
                  <a:fillRect l="-583" b="-1826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9A6F196-52C7-4013-867B-A9C6957CC161}"/>
              </a:ext>
            </a:extLst>
          </p:cNvPr>
          <p:cNvCxnSpPr>
            <a:cxnSpLocks/>
          </p:cNvCxnSpPr>
          <p:nvPr/>
        </p:nvCxnSpPr>
        <p:spPr>
          <a:xfrm flipH="1">
            <a:off x="1313410" y="3867325"/>
            <a:ext cx="951618" cy="22650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B5D14B10-6F4C-4544-8B01-0C8BC5D53378}"/>
              </a:ext>
            </a:extLst>
          </p:cNvPr>
          <p:cNvCxnSpPr>
            <a:cxnSpLocks/>
          </p:cNvCxnSpPr>
          <p:nvPr/>
        </p:nvCxnSpPr>
        <p:spPr>
          <a:xfrm flipH="1">
            <a:off x="2891938" y="3980576"/>
            <a:ext cx="951618" cy="22650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68E9B0E9-FFDA-4387-86F3-AEC4B713EB44}"/>
              </a:ext>
            </a:extLst>
          </p:cNvPr>
          <p:cNvCxnSpPr>
            <a:cxnSpLocks/>
          </p:cNvCxnSpPr>
          <p:nvPr/>
        </p:nvCxnSpPr>
        <p:spPr>
          <a:xfrm flipH="1">
            <a:off x="3535527" y="3695342"/>
            <a:ext cx="759636" cy="230698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0BD0B06C-22C0-48DC-B259-EE72B226D0E9}"/>
              </a:ext>
            </a:extLst>
          </p:cNvPr>
          <p:cNvCxnSpPr>
            <a:cxnSpLocks/>
          </p:cNvCxnSpPr>
          <p:nvPr/>
        </p:nvCxnSpPr>
        <p:spPr>
          <a:xfrm flipH="1">
            <a:off x="4895858" y="3972185"/>
            <a:ext cx="759636" cy="230698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750939B0-7B6A-4E67-BFD9-5404FAE1F74A}"/>
              </a:ext>
            </a:extLst>
          </p:cNvPr>
          <p:cNvCxnSpPr>
            <a:cxnSpLocks/>
          </p:cNvCxnSpPr>
          <p:nvPr/>
        </p:nvCxnSpPr>
        <p:spPr>
          <a:xfrm flipH="1">
            <a:off x="5490065" y="3695342"/>
            <a:ext cx="759636" cy="230698"/>
          </a:xfrm>
          <a:prstGeom prst="line">
            <a:avLst/>
          </a:prstGeom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0433DFAC-33A0-4848-8456-E878A1785B1A}"/>
              </a:ext>
            </a:extLst>
          </p:cNvPr>
          <p:cNvCxnSpPr>
            <a:cxnSpLocks/>
          </p:cNvCxnSpPr>
          <p:nvPr/>
        </p:nvCxnSpPr>
        <p:spPr>
          <a:xfrm flipH="1">
            <a:off x="7526688" y="3980576"/>
            <a:ext cx="759636" cy="230698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01CE90A-9158-43A3-9779-A29EEDCC09EC}"/>
              </a:ext>
            </a:extLst>
          </p:cNvPr>
          <p:cNvCxnSpPr>
            <a:cxnSpLocks/>
          </p:cNvCxnSpPr>
          <p:nvPr/>
        </p:nvCxnSpPr>
        <p:spPr>
          <a:xfrm flipH="1">
            <a:off x="8222843" y="3680661"/>
            <a:ext cx="759636" cy="230698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6E889028-43E8-4A97-9105-144325C45FD3}"/>
              </a:ext>
            </a:extLst>
          </p:cNvPr>
          <p:cNvCxnSpPr>
            <a:cxnSpLocks/>
          </p:cNvCxnSpPr>
          <p:nvPr/>
        </p:nvCxnSpPr>
        <p:spPr>
          <a:xfrm flipH="1">
            <a:off x="9910426" y="3988965"/>
            <a:ext cx="759636" cy="230698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5BAA53BC-7827-4499-B68A-578049666F12}"/>
              </a:ext>
            </a:extLst>
          </p:cNvPr>
          <p:cNvCxnSpPr>
            <a:cxnSpLocks/>
          </p:cNvCxnSpPr>
          <p:nvPr/>
        </p:nvCxnSpPr>
        <p:spPr>
          <a:xfrm flipH="1">
            <a:off x="6280307" y="4029859"/>
            <a:ext cx="379818" cy="115349"/>
          </a:xfrm>
          <a:prstGeom prst="line">
            <a:avLst/>
          </a:prstGeom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402EE90C-0392-4A47-8C1B-76DC087562F6}"/>
              </a:ext>
            </a:extLst>
          </p:cNvPr>
          <p:cNvCxnSpPr>
            <a:cxnSpLocks/>
          </p:cNvCxnSpPr>
          <p:nvPr/>
        </p:nvCxnSpPr>
        <p:spPr>
          <a:xfrm flipH="1">
            <a:off x="6268305" y="3796010"/>
            <a:ext cx="367883" cy="115349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10473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2">
            <a:extLst>
              <a:ext uri="{FF2B5EF4-FFF2-40B4-BE49-F238E27FC236}">
                <a16:creationId xmlns:a16="http://schemas.microsoft.com/office/drawing/2014/main" id="{AD1C9830-2370-86E1-2FD7-12302AF1D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2118427"/>
              </p:ext>
            </p:extLst>
          </p:nvPr>
        </p:nvGraphicFramePr>
        <p:xfrm>
          <a:off x="-1" y="13580"/>
          <a:ext cx="12192000" cy="7266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726649">
                <a:tc>
                  <a:txBody>
                    <a:bodyPr/>
                    <a:lstStyle/>
                    <a:p>
                      <a:pPr marL="457200" lvl="1" indent="0" algn="just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2800" b="1" kern="120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DDIM – Forward </a:t>
                      </a:r>
                      <a:endParaRPr lang="en-US" altLang="ko-KR" sz="2400" b="1" kern="1200" dirty="0">
                        <a:solidFill>
                          <a:schemeClr val="tx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87001FAF-3034-866E-5E9E-981DCE9BAD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0254509"/>
              </p:ext>
            </p:extLst>
          </p:nvPr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5C076D15-DEB8-401B-850D-D45890510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C&amp;I Lab </a:t>
            </a:r>
            <a:r>
              <a:rPr lang="ko-KR" altLang="en-US" dirty="0"/>
              <a:t>박찬호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60B31EB-3674-4C9A-9C3D-D4AA041FC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17</a:t>
            </a:fld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텍스트 상자 9">
                <a:extLst>
                  <a:ext uri="{FF2B5EF4-FFF2-40B4-BE49-F238E27FC236}">
                    <a16:creationId xmlns:a16="http://schemas.microsoft.com/office/drawing/2014/main" id="{6827F8A4-E9C3-4217-AFFC-98DADCB05545}"/>
                  </a:ext>
                </a:extLst>
              </p:cNvPr>
              <p:cNvSpPr txBox="1"/>
              <p:nvPr/>
            </p:nvSpPr>
            <p:spPr>
              <a:xfrm>
                <a:off x="1080000" y="1080000"/>
                <a:ext cx="10445596" cy="44085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200000"/>
                  </a:lnSpc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ea typeface="Cambria Math" panose="02040503050406030204" pitchFamily="18" charset="0"/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𝒒</m:t>
                    </m:r>
                    <m:d>
                      <m:dPr>
                        <m:ctrlP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𝒙</m:t>
                            </m:r>
                          </m:e>
                          <m:sub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𝒕</m:t>
                            </m:r>
                          </m:sub>
                        </m:sSub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 | </m:t>
                        </m:r>
                        <m:sSub>
                          <m:sSubPr>
                            <m:ctrlP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𝒙</m:t>
                            </m:r>
                          </m:e>
                          <m:sub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𝒕</m:t>
                            </m:r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−</m:t>
                            </m:r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𝟏</m:t>
                            </m:r>
                          </m:sub>
                        </m:sSub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, </m:t>
                        </m:r>
                        <m:sSub>
                          <m:sSubPr>
                            <m:ctrlP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𝒙</m:t>
                            </m:r>
                          </m:e>
                          <m:sub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𝟎</m:t>
                            </m:r>
                          </m:sub>
                        </m:sSub>
                      </m:e>
                    </m:d>
                    <m:r>
                      <a:rPr kumimoji="1" lang="en-US" altLang="ko-KR" sz="2000" b="1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f>
                      <m:fPr>
                        <m:ctrlP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fPr>
                      <m:num>
                        <m:r>
                          <a:rPr kumimoji="1" lang="en-US" altLang="ko-KR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𝒒</m:t>
                        </m:r>
                        <m:d>
                          <m:dPr>
                            <m:ctrlPr>
                              <a:rPr kumimoji="1" lang="en-US" altLang="ko-KR" sz="20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ko-KR" sz="20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sz="20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kumimoji="1" lang="en-US" altLang="ko-KR" sz="20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𝒕</m:t>
                                </m:r>
                                <m:r>
                                  <a:rPr kumimoji="1" lang="en-US" altLang="ko-KR" sz="20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−</m:t>
                                </m:r>
                                <m:r>
                                  <a:rPr kumimoji="1" lang="en-US" altLang="ko-KR" sz="20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𝟏</m:t>
                                </m:r>
                              </m:sub>
                            </m:sSub>
                            <m:r>
                              <a:rPr kumimoji="1" lang="en-US" altLang="ko-KR" sz="20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 | </m:t>
                            </m:r>
                            <m:sSub>
                              <m:sSubPr>
                                <m:ctrlPr>
                                  <a:rPr kumimoji="1" lang="en-US" altLang="ko-KR" sz="20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sz="20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kumimoji="1" lang="en-US" altLang="ko-KR" sz="20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𝒕</m:t>
                                </m:r>
                              </m:sub>
                            </m:sSub>
                            <m:r>
                              <a:rPr kumimoji="1" lang="en-US" altLang="ko-KR" sz="20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,   </m:t>
                            </m:r>
                            <m:sSub>
                              <m:sSubPr>
                                <m:ctrlPr>
                                  <a:rPr kumimoji="1" lang="en-US" altLang="ko-KR" sz="20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sz="20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kumimoji="1" lang="en-US" altLang="ko-KR" sz="20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𝟎</m:t>
                                </m:r>
                              </m:sub>
                            </m:sSub>
                          </m:e>
                        </m:d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𝒒</m:t>
                        </m:r>
                        <m:d>
                          <m:dPr>
                            <m:ctrlP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𝒕</m:t>
                                </m:r>
                              </m:sub>
                            </m:sSub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 | </m:t>
                            </m:r>
                            <m:sSub>
                              <m:sSubPr>
                                <m:ctrlP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𝟎</m:t>
                                </m:r>
                              </m:sub>
                            </m:sSub>
                          </m:e>
                        </m:d>
                      </m:num>
                      <m:den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𝒒</m:t>
                        </m:r>
                        <m:d>
                          <m:dPr>
                            <m:endChr m:val="|"/>
                            <m:ctrlP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𝒕</m:t>
                                </m:r>
                                <m: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−</m:t>
                                </m:r>
                                <m: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𝟏</m:t>
                                </m:r>
                              </m:sub>
                            </m:sSub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 </m:t>
                            </m:r>
                          </m:e>
                        </m:d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 </m:t>
                        </m:r>
                        <m:sSub>
                          <m:sSubPr>
                            <m:ctrlP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𝒙</m:t>
                            </m:r>
                          </m:e>
                          <m:sub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𝟎</m:t>
                            </m:r>
                          </m:sub>
                        </m:sSub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)</m:t>
                        </m:r>
                      </m:den>
                    </m:f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, </m:t>
                    </m:r>
                    <m:sSub>
                      <m:sSub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𝒒</m:t>
                        </m:r>
                      </m:e>
                      <m: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𝝈</m:t>
                        </m:r>
                      </m:sub>
                    </m:sSub>
                    <m:d>
                      <m:d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𝒙</m:t>
                            </m:r>
                          </m:e>
                          <m:sub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𝟏</m:t>
                            </m:r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:</m:t>
                            </m:r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𝑻</m:t>
                            </m:r>
                          </m:sub>
                        </m:s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 | </m:t>
                        </m:r>
                        <m:sSub>
                          <m:sSub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𝒙</m:t>
                            </m:r>
                          </m:e>
                          <m:sub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𝟎</m:t>
                            </m:r>
                          </m:sub>
                        </m:sSub>
                      </m:e>
                    </m:d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≔</m:t>
                    </m:r>
                    <m:sSub>
                      <m:sSub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𝒒</m:t>
                        </m:r>
                      </m:e>
                      <m: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𝝈</m:t>
                        </m:r>
                      </m:sub>
                    </m:sSub>
                    <m:d>
                      <m:d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𝒙</m:t>
                            </m:r>
                          </m:e>
                          <m:sub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𝑻</m:t>
                            </m:r>
                          </m:sub>
                        </m:s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 | </m:t>
                        </m:r>
                        <m:sSub>
                          <m:sSub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𝒙</m:t>
                            </m:r>
                          </m:e>
                          <m:sub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𝟎</m:t>
                            </m:r>
                          </m:sub>
                        </m:sSub>
                      </m:e>
                    </m:d>
                    <m:nary>
                      <m:naryPr>
                        <m:chr m:val="∏"/>
                        <m:ctrlP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𝒕</m:t>
                        </m:r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=</m:t>
                        </m:r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𝟐</m:t>
                        </m:r>
                      </m:sub>
                      <m:sup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𝑻</m:t>
                        </m:r>
                      </m:sup>
                      <m:e>
                        <m:r>
                          <a:rPr kumimoji="1" lang="en-US" altLang="ko-KR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𝒒</m:t>
                        </m:r>
                        <m:d>
                          <m:dPr>
                            <m:ctrlPr>
                              <a:rPr kumimoji="1" lang="en-US" altLang="ko-KR" sz="20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ko-KR" sz="20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sz="20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kumimoji="1" lang="en-US" altLang="ko-KR" sz="20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𝒕</m:t>
                                </m:r>
                                <m:r>
                                  <a:rPr kumimoji="1" lang="en-US" altLang="ko-KR" sz="20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−</m:t>
                                </m:r>
                                <m:r>
                                  <a:rPr kumimoji="1" lang="en-US" altLang="ko-KR" sz="20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𝟏</m:t>
                                </m:r>
                              </m:sub>
                            </m:sSub>
                            <m:r>
                              <a:rPr kumimoji="1" lang="en-US" altLang="ko-KR" sz="20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 | </m:t>
                            </m:r>
                            <m:sSub>
                              <m:sSubPr>
                                <m:ctrlPr>
                                  <a:rPr kumimoji="1" lang="en-US" altLang="ko-KR" sz="20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sz="20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kumimoji="1" lang="en-US" altLang="ko-KR" sz="20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𝒕</m:t>
                                </m:r>
                              </m:sub>
                            </m:sSub>
                            <m:r>
                              <a:rPr kumimoji="1" lang="en-US" altLang="ko-KR" sz="20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kumimoji="1" lang="en-US" altLang="ko-KR" sz="20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sz="20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kumimoji="1" lang="en-US" altLang="ko-KR" sz="20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𝟎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endParaRPr kumimoji="1" lang="en-US" altLang="ko-KR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ea typeface="Cambria Math" panose="02040503050406030204" pitchFamily="18" charset="0"/>
                  <a:sym typeface="Wingdings" panose="05000000000000000000" pitchFamily="2" charset="2"/>
                </a:endParaRPr>
              </a:p>
              <a:p>
                <a:pPr marL="342900" indent="-342900" algn="just">
                  <a:lnSpc>
                    <a:spcPct val="200000"/>
                  </a:lnSpc>
                  <a:buFont typeface="Wingdings" panose="05000000000000000000" pitchFamily="2" charset="2"/>
                  <a:buChar char="à"/>
                </a:pPr>
                <a14:m>
                  <m:oMath xmlns:m="http://schemas.openxmlformats.org/officeDocument/2006/math"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𝒅𝒆𝒇𝒊𝒏𝒆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  <m:sSub>
                      <m:sSub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𝒒</m:t>
                        </m:r>
                      </m:e>
                      <m: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𝝈</m:t>
                        </m:r>
                      </m:sub>
                    </m:sSub>
                    <m:d>
                      <m:dPr>
                        <m:endChr m:val="|"/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𝒙</m:t>
                            </m:r>
                          </m:e>
                          <m:sub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𝒕</m:t>
                            </m:r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−</m:t>
                            </m:r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𝟏</m:t>
                            </m:r>
                          </m:sub>
                        </m:s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 </m:t>
                        </m:r>
                      </m:e>
                    </m:d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  <m:sSub>
                      <m:sSub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𝒙</m:t>
                        </m:r>
                      </m:e>
                      <m: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𝒕</m:t>
                        </m:r>
                      </m:sub>
                    </m:sSub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, </m:t>
                    </m:r>
                    <m:sSub>
                      <m:sSub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𝒙</m:t>
                        </m:r>
                      </m:e>
                      <m: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𝟎</m:t>
                        </m:r>
                      </m:sub>
                    </m:sSub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)=</m:t>
                    </m:r>
                    <m:r>
                      <a:rPr lang="ko-KR" altLang="en-US" sz="2000" b="1" i="1">
                        <a:latin typeface="Cambria Math" panose="02040503050406030204" pitchFamily="18" charset="0"/>
                      </a:rPr>
                      <m:t>𝓝</m:t>
                    </m:r>
                    <m:d>
                      <m:dPr>
                        <m:ctrlP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US" altLang="ko-KR" sz="2000" b="1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b>
                              <m:sSubPr>
                                <m:ctrlPr>
                                  <a:rPr lang="en-US" altLang="ko-KR" sz="20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2000" b="1" i="1" smtClean="0">
                                    <a:latin typeface="Cambria Math" panose="02040503050406030204" pitchFamily="18" charset="0"/>
                                  </a:rPr>
                                  <m:t>𝜶</m:t>
                                </m:r>
                              </m:e>
                              <m:sub>
                                <m:r>
                                  <a:rPr lang="en-US" altLang="ko-KR" sz="2000" b="1" i="1" smtClean="0">
                                    <a:latin typeface="Cambria Math" panose="02040503050406030204" pitchFamily="18" charset="0"/>
                                  </a:rPr>
                                  <m:t>𝒕</m:t>
                                </m:r>
                                <m:r>
                                  <a:rPr lang="en-US" altLang="ko-KR" sz="2000" b="1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ko-KR" sz="2000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</m:e>
                        </m:rad>
                        <m:sSub>
                          <m:sSubPr>
                            <m:ctrlPr>
                              <a:rPr lang="en-US" altLang="ko-KR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ko-KR" sz="2000" b="1" i="1" smtClean="0"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  <m: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rad>
                          <m:radPr>
                            <m:degHide m:val="on"/>
                            <m:ctrlPr>
                              <a:rPr lang="en-US" altLang="ko-KR" sz="2000" b="1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ko-KR" sz="20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US" altLang="ko-KR" sz="2000" b="1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ko-KR" sz="20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2000" b="1" i="1" smtClean="0">
                                    <a:latin typeface="Cambria Math" panose="02040503050406030204" pitchFamily="18" charset="0"/>
                                  </a:rPr>
                                  <m:t>𝜶</m:t>
                                </m:r>
                              </m:e>
                              <m:sub>
                                <m:r>
                                  <a:rPr lang="en-US" altLang="ko-KR" sz="2000" b="1" i="1" smtClean="0">
                                    <a:latin typeface="Cambria Math" panose="02040503050406030204" pitchFamily="18" charset="0"/>
                                  </a:rPr>
                                  <m:t>𝒕</m:t>
                                </m:r>
                                <m:r>
                                  <a:rPr lang="en-US" altLang="ko-KR" sz="2000" b="1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ko-KR" sz="2000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  <m:r>
                              <a:rPr lang="en-US" altLang="ko-KR" sz="2000" b="1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Sup>
                              <m:sSubSupPr>
                                <m:ctrlPr>
                                  <a:rPr lang="en-US" altLang="ko-KR" sz="20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ko-KR" sz="2000" b="1" i="1" smtClean="0">
                                    <a:latin typeface="Cambria Math" panose="02040503050406030204" pitchFamily="18" charset="0"/>
                                  </a:rPr>
                                  <m:t>𝝈</m:t>
                                </m:r>
                              </m:e>
                              <m:sub>
                                <m:r>
                                  <a:rPr lang="en-US" altLang="ko-KR" sz="2000" b="1" i="1" smtClean="0">
                                    <a:latin typeface="Cambria Math" panose="02040503050406030204" pitchFamily="18" charset="0"/>
                                  </a:rPr>
                                  <m:t>𝒕</m:t>
                                </m:r>
                              </m:sub>
                              <m:sup>
                                <m:r>
                                  <a:rPr lang="en-US" altLang="ko-KR" sz="2000" b="1" i="1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p>
                            </m:sSubSup>
                          </m:e>
                        </m:rad>
                        <m: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  <m:t>∙</m:t>
                        </m:r>
                        <m:f>
                          <m:fPr>
                            <m:ctrlPr>
                              <a:rPr lang="en-US" altLang="ko-KR" sz="2000" b="1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ko-KR" sz="20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20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ko-KR" sz="2000" b="1" i="1" smtClean="0">
                                    <a:latin typeface="Cambria Math" panose="02040503050406030204" pitchFamily="18" charset="0"/>
                                  </a:rPr>
                                  <m:t>𝒕</m:t>
                                </m:r>
                              </m:sub>
                            </m:sSub>
                            <m:r>
                              <a:rPr lang="en-US" altLang="ko-KR" sz="2000" b="1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ad>
                              <m:radPr>
                                <m:degHide m:val="on"/>
                                <m:ctrlPr>
                                  <a:rPr lang="en-US" altLang="ko-KR" sz="20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sSub>
                                  <m:sSubPr>
                                    <m:ctrlPr>
                                      <a:rPr lang="en-US" altLang="ko-KR" sz="2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000" b="1" i="1" smtClean="0">
                                        <a:latin typeface="Cambria Math" panose="02040503050406030204" pitchFamily="18" charset="0"/>
                                      </a:rPr>
                                      <m:t>𝜶</m:t>
                                    </m:r>
                                  </m:e>
                                  <m:sub>
                                    <m:r>
                                      <a:rPr lang="en-US" altLang="ko-KR" sz="2000" b="1" i="1" smtClean="0"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</m:sub>
                                </m:sSub>
                              </m:e>
                            </m:rad>
                            <m:sSub>
                              <m:sSubPr>
                                <m:ctrlPr>
                                  <a:rPr lang="en-US" altLang="ko-KR" sz="20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20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ko-KR" sz="2000" b="1" i="1" smtClean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sub>
                            </m:sSub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altLang="ko-KR" sz="20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altLang="ko-KR" sz="2000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en-US" altLang="ko-KR" sz="2000" b="1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ko-KR" sz="2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000" b="1" i="1" smtClean="0">
                                        <a:latin typeface="Cambria Math" panose="02040503050406030204" pitchFamily="18" charset="0"/>
                                      </a:rPr>
                                      <m:t>𝜶</m:t>
                                    </m:r>
                                  </m:e>
                                  <m:sub>
                                    <m:r>
                                      <a:rPr lang="en-US" altLang="ko-KR" sz="2000" b="1" i="1" smtClean="0"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</m:sub>
                                </m:sSub>
                              </m:e>
                            </m:rad>
                          </m:den>
                        </m:f>
                        <m: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Sup>
                          <m:sSubSupPr>
                            <m:ctrlPr>
                              <a:rPr lang="en-US" altLang="ko-KR" sz="2000" b="1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2000" b="1" i="1" smtClean="0">
                                <a:latin typeface="Cambria Math" panose="02040503050406030204" pitchFamily="18" charset="0"/>
                              </a:rPr>
                              <m:t>𝝈</m:t>
                            </m:r>
                          </m:e>
                          <m:sub>
                            <m:r>
                              <a:rPr lang="en-US" altLang="ko-KR" sz="2000" b="1" i="1" smtClean="0">
                                <a:latin typeface="Cambria Math" panose="02040503050406030204" pitchFamily="18" charset="0"/>
                              </a:rPr>
                              <m:t>𝒕</m:t>
                            </m:r>
                          </m:sub>
                          <m:sup>
                            <m:r>
                              <a:rPr lang="en-US" altLang="ko-KR" sz="20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bSup>
                        <m: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  <m:t>𝑰</m:t>
                        </m:r>
                      </m:e>
                    </m:d>
                  </m:oMath>
                </a14:m>
                <a:endParaRPr kumimoji="1" lang="en-US" altLang="ko-KR" sz="2000" b="1" i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  <a:sym typeface="Wingdings" panose="05000000000000000000" pitchFamily="2" charset="2"/>
                </a:endParaRPr>
              </a:p>
              <a:p>
                <a:pPr algn="just">
                  <a:lnSpc>
                    <a:spcPct val="200000"/>
                  </a:lnSpc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ea typeface="Cambria Math" panose="02040503050406030204" pitchFamily="18" charset="0"/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∵</m:t>
                    </m:r>
                    <m:sSub>
                      <m:sSub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𝒒</m:t>
                        </m:r>
                      </m:e>
                      <m: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𝝈</m:t>
                        </m:r>
                      </m:sub>
                    </m:sSub>
                    <m:d>
                      <m:d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𝒙</m:t>
                            </m:r>
                          </m:e>
                          <m:sub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𝒕</m:t>
                            </m:r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−</m:t>
                            </m:r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𝟏</m:t>
                            </m:r>
                          </m:sub>
                        </m:s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 | </m:t>
                        </m:r>
                        <m:sSub>
                          <m:sSub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𝒙</m:t>
                            </m:r>
                          </m:e>
                          <m:sub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𝟎</m:t>
                            </m:r>
                          </m:sub>
                        </m:sSub>
                      </m:e>
                    </m:d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≔</m:t>
                    </m:r>
                    <m:nary>
                      <m:naryPr>
                        <m:supHide m:val="on"/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m:rPr>
                                <m:brk m:alnAt="7"/>
                              </m:r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𝒙</m:t>
                            </m:r>
                          </m:e>
                          <m:sub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𝒕</m:t>
                            </m:r>
                          </m:sub>
                        </m:sSub>
                      </m:sub>
                      <m:sup/>
                      <m:e>
                        <m:sSub>
                          <m:sSub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𝒒</m:t>
                            </m:r>
                          </m:e>
                          <m:sub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𝝈</m:t>
                            </m:r>
                          </m:sub>
                        </m:sSub>
                        <m:d>
                          <m:dPr>
                            <m:endChr m:val="|"/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𝒕</m:t>
                                </m:r>
                              </m:sub>
                            </m:sSub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 </m:t>
                            </m:r>
                          </m:e>
                        </m:d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 </m:t>
                        </m:r>
                        <m:sSub>
                          <m:sSub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𝒙</m:t>
                            </m:r>
                          </m:e>
                          <m:sub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𝟎</m:t>
                            </m:r>
                          </m:sub>
                        </m:s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)</m:t>
                        </m:r>
                        <m:sSub>
                          <m:sSub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𝒒</m:t>
                            </m:r>
                          </m:e>
                          <m:sub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𝝈</m:t>
                            </m:r>
                          </m:sub>
                        </m:sSub>
                        <m:d>
                          <m:dPr>
                            <m:endChr m:val="|"/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𝒕</m:t>
                                </m:r>
                                <m: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−</m:t>
                                </m:r>
                                <m: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𝟏</m:t>
                                </m:r>
                              </m:sub>
                            </m:sSub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 </m:t>
                            </m:r>
                          </m:e>
                        </m:d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 </m:t>
                        </m:r>
                        <m:sSub>
                          <m:sSub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𝒙</m:t>
                            </m:r>
                          </m:e>
                          <m:sub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𝒕</m:t>
                            </m:r>
                          </m:sub>
                        </m:s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, </m:t>
                        </m:r>
                        <m:sSub>
                          <m:sSub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𝒙</m:t>
                            </m:r>
                          </m:e>
                          <m:sub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𝟎</m:t>
                            </m:r>
                          </m:sub>
                        </m:s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)</m:t>
                        </m:r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𝒅</m:t>
                        </m:r>
                        <m:sSub>
                          <m:sSub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𝒙</m:t>
                            </m:r>
                          </m:e>
                          <m:sub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𝒕</m:t>
                            </m:r>
                          </m:sub>
                        </m:sSub>
                      </m:e>
                    </m:nary>
                  </m:oMath>
                </a14:m>
                <a:endParaRPr kumimoji="1" lang="en-US" altLang="ko-KR" sz="2000" b="1" i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  <a:sym typeface="Wingdings" panose="05000000000000000000" pitchFamily="2" charset="2"/>
                </a:endParaRPr>
              </a:p>
              <a:p>
                <a:pPr algn="just">
                  <a:lnSpc>
                    <a:spcPct val="200000"/>
                  </a:lnSpc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ea typeface="Cambria Math" panose="02040503050406030204" pitchFamily="18" charset="0"/>
                    <a:sym typeface="Wingdings" panose="05000000000000000000" pitchFamily="2" charset="2"/>
                  </a:rPr>
                  <a:t>      </a:t>
                </a:r>
                <a14:m>
                  <m:oMath xmlns:m="http://schemas.openxmlformats.org/officeDocument/2006/math">
                    <m:r>
                      <a:rPr kumimoji="1" lang="en-US" altLang="ko-KR" sz="2000" b="1" i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,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  <m:sSub>
                      <m:sSub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𝒒</m:t>
                        </m:r>
                      </m:e>
                      <m:sub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𝝈</m:t>
                        </m:r>
                      </m:sub>
                    </m:sSub>
                    <m:d>
                      <m:dPr>
                        <m:ctrlP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𝒙</m:t>
                            </m:r>
                          </m:e>
                          <m:sub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𝒕</m:t>
                            </m:r>
                          </m:sub>
                        </m:sSub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 |</m:t>
                        </m:r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 </m:t>
                        </m:r>
                        <m:sSub>
                          <m:sSub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𝒙</m:t>
                            </m:r>
                          </m:e>
                          <m:sub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𝟎</m:t>
                            </m:r>
                          </m:sub>
                        </m:sSub>
                      </m:e>
                    </m:d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r>
                      <a:rPr lang="ko-KR" altLang="en-US" sz="2000" b="1" i="1">
                        <a:latin typeface="Cambria Math" panose="02040503050406030204" pitchFamily="18" charset="0"/>
                      </a:rPr>
                      <m:t>𝓝</m:t>
                    </m:r>
                    <m:d>
                      <m:dPr>
                        <m:ctrlPr>
                          <a:rPr lang="en-US" altLang="ko-KR" sz="20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0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ko-KR" sz="2000" b="1" i="1">
                                <a:latin typeface="Cambria Math" panose="02040503050406030204" pitchFamily="18" charset="0"/>
                              </a:rPr>
                              <m:t>𝒕</m:t>
                            </m:r>
                          </m:sub>
                        </m:sSub>
                        <m:r>
                          <a:rPr lang="en-US" altLang="ko-KR" sz="2000" b="1" i="1">
                            <a:latin typeface="Cambria Math" panose="02040503050406030204" pitchFamily="18" charset="0"/>
                          </a:rPr>
                          <m:t>;</m:t>
                        </m:r>
                        <m:rad>
                          <m:radPr>
                            <m:degHide m:val="on"/>
                            <m:ctrlPr>
                              <a:rPr lang="en-US" altLang="ko-KR" sz="2000" b="1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b>
                              <m:sSubPr>
                                <m:ctrlPr>
                                  <a:rPr lang="en-US" altLang="ko-KR" sz="20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2000" b="1" i="1">
                                    <a:latin typeface="Cambria Math" panose="02040503050406030204" pitchFamily="18" charset="0"/>
                                  </a:rPr>
                                  <m:t>𝜶</m:t>
                                </m:r>
                              </m:e>
                              <m:sub>
                                <m:r>
                                  <a:rPr lang="en-US" altLang="ko-KR" sz="2000" b="1" i="1">
                                    <a:latin typeface="Cambria Math" panose="02040503050406030204" pitchFamily="18" charset="0"/>
                                  </a:rPr>
                                  <m:t>𝒕</m:t>
                                </m:r>
                              </m:sub>
                            </m:sSub>
                          </m:e>
                        </m:rad>
                        <m:sSub>
                          <m:sSubPr>
                            <m:ctrlPr>
                              <a:rPr lang="en-US" altLang="ko-KR" sz="20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ko-KR" sz="2000" b="1" i="1"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  <m:r>
                          <a:rPr lang="en-US" altLang="ko-KR" sz="2000" b="1" i="1">
                            <a:latin typeface="Cambria Math" panose="02040503050406030204" pitchFamily="18" charset="0"/>
                          </a:rPr>
                          <m:t>,  </m:t>
                        </m:r>
                        <m:d>
                          <m:dPr>
                            <m:ctrlPr>
                              <a:rPr lang="en-US" altLang="ko-KR" sz="20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000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US" altLang="ko-KR" sz="2000" b="1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ko-KR" sz="20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2000" b="1" i="1">
                                    <a:latin typeface="Cambria Math" panose="02040503050406030204" pitchFamily="18" charset="0"/>
                                  </a:rPr>
                                  <m:t>𝜶</m:t>
                                </m:r>
                              </m:e>
                              <m:sub>
                                <m:r>
                                  <a:rPr lang="en-US" altLang="ko-KR" sz="2000" b="1" i="1">
                                    <a:latin typeface="Cambria Math" panose="02040503050406030204" pitchFamily="18" charset="0"/>
                                  </a:rPr>
                                  <m:t>𝒕</m:t>
                                </m:r>
                              </m:sub>
                            </m:sSub>
                          </m:e>
                        </m:d>
                        <m:r>
                          <a:rPr lang="en-US" altLang="ko-KR" sz="2000" b="1" i="1">
                            <a:latin typeface="Cambria Math" panose="02040503050406030204" pitchFamily="18" charset="0"/>
                          </a:rPr>
                          <m:t>𝑰</m:t>
                        </m:r>
                      </m:e>
                    </m:d>
                    <m:r>
                      <a:rPr lang="en-US" altLang="ko-KR" sz="20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2000" b="1" i="1" smtClean="0">
                        <a:latin typeface="Cambria Math" panose="02040503050406030204" pitchFamily="18" charset="0"/>
                      </a:rPr>
                      <m:t>𝒂𝒏𝒅</m:t>
                    </m:r>
                    <m:r>
                      <a:rPr lang="en-US" altLang="ko-KR" sz="20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2000" b="1" i="1" smtClean="0">
                        <a:latin typeface="Cambria Math" panose="02040503050406030204" pitchFamily="18" charset="0"/>
                      </a:rPr>
                      <m:t>𝑩𝒊𝒔𝒉𝒐𝒑</m:t>
                    </m:r>
                    <m:d>
                      <m:dPr>
                        <m:ctrlP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  <m:t>𝟐𝟎𝟎𝟔</m:t>
                        </m:r>
                        <m: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  <m:t>𝑷𝑹𝑴𝑳</m:t>
                        </m:r>
                      </m:e>
                    </m:d>
                    <m:r>
                      <a:rPr lang="en-US" altLang="ko-KR" sz="2000" b="1" i="1" smtClea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altLang="ko-KR" sz="2000" b="1" i="1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altLang="ko-KR" sz="2000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ko-KR" sz="2000" b="1" i="1" smtClean="0">
                        <a:latin typeface="Cambria Math" panose="02040503050406030204" pitchFamily="18" charset="0"/>
                      </a:rPr>
                      <m:t>𝟏𝟏𝟓</m:t>
                    </m:r>
                    <m:r>
                      <a:rPr lang="en-US" altLang="ko-KR" sz="2000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en-US" altLang="ko-KR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ea typeface="Cambria Math" panose="02040503050406030204" pitchFamily="18" charset="0"/>
                  <a:sym typeface="Wingdings" panose="05000000000000000000" pitchFamily="2" charset="2"/>
                </a:endParaRPr>
              </a:p>
              <a:p>
                <a:pPr marL="342900" indent="-342900" algn="just">
                  <a:lnSpc>
                    <a:spcPct val="200000"/>
                  </a:lnSpc>
                  <a:buFont typeface="Wingdings" panose="05000000000000000000" pitchFamily="2" charset="2"/>
                  <a:buChar char="à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𝒒</m:t>
                        </m:r>
                      </m:e>
                      <m: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𝝈</m:t>
                        </m:r>
                      </m:sub>
                    </m:sSub>
                    <m:d>
                      <m:dPr>
                        <m:endChr m:val="|"/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𝒙</m:t>
                            </m:r>
                          </m:e>
                          <m:sub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𝒕</m:t>
                            </m:r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−</m:t>
                            </m:r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𝟏</m:t>
                            </m:r>
                          </m:sub>
                        </m:s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 </m:t>
                        </m:r>
                      </m:e>
                    </m:d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  <m:sSub>
                      <m:sSub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𝒙</m:t>
                        </m:r>
                      </m:e>
                      <m: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𝟎</m:t>
                        </m:r>
                      </m:sub>
                    </m:sSub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)=</m:t>
                    </m:r>
                    <m:r>
                      <a:rPr lang="ko-KR" altLang="en-US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𝓝</m:t>
                    </m:r>
                    <m:d>
                      <m:dPr>
                        <m:ctrlPr>
                          <a:rPr lang="en-US" altLang="ko-KR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0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𝝁</m:t>
                            </m:r>
                          </m:e>
                          <m:sub>
                            <m:r>
                              <a:rPr lang="en-US" altLang="ko-KR" sz="20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𝒕</m:t>
                            </m:r>
                            <m:r>
                              <a:rPr lang="en-US" altLang="ko-KR" sz="20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ko-KR" sz="20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altLang="ko-KR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ko-KR" sz="2000" b="1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b="1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𝚺</m:t>
                            </m:r>
                          </m:e>
                          <m:sub>
                            <m:r>
                              <a:rPr lang="en-US" altLang="ko-KR" sz="2000" b="1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𝐭</m:t>
                            </m:r>
                            <m:r>
                              <a:rPr lang="en-US" altLang="ko-KR" sz="2000" b="1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ko-KR" sz="2000" b="1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e>
                    </m:d>
                  </m:oMath>
                </a14:m>
                <a:endParaRPr kumimoji="1" lang="en-US" altLang="ko-KR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ea typeface="Cambria Math" panose="02040503050406030204" pitchFamily="18" charset="0"/>
                  <a:sym typeface="Wingdings" panose="05000000000000000000" pitchFamily="2" charset="2"/>
                </a:endParaRPr>
              </a:p>
            </p:txBody>
          </p:sp>
        </mc:Choice>
        <mc:Fallback>
          <p:sp>
            <p:nvSpPr>
              <p:cNvPr id="7" name="텍스트 상자 9">
                <a:extLst>
                  <a:ext uri="{FF2B5EF4-FFF2-40B4-BE49-F238E27FC236}">
                    <a16:creationId xmlns:a16="http://schemas.microsoft.com/office/drawing/2014/main" id="{6827F8A4-E9C3-4217-AFFC-98DADCB055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0000" y="1080000"/>
                <a:ext cx="10445596" cy="4408515"/>
              </a:xfrm>
              <a:prstGeom prst="rect">
                <a:avLst/>
              </a:prstGeom>
              <a:blipFill>
                <a:blip r:embed="rId2"/>
                <a:stretch>
                  <a:fillRect l="-525" b="-138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DE86597-6086-4CCC-A00D-AE3009BD5E4A}"/>
                  </a:ext>
                </a:extLst>
              </p:cNvPr>
              <p:cNvSpPr txBox="1"/>
              <p:nvPr/>
            </p:nvSpPr>
            <p:spPr>
              <a:xfrm>
                <a:off x="5450830" y="828567"/>
                <a:ext cx="358411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b="1" dirty="0">
                    <a:solidFill>
                      <a:srgbClr val="FF0000"/>
                    </a:solidFill>
                  </a:rPr>
                  <a:t>What is </a:t>
                </a:r>
                <a14:m>
                  <m:oMath xmlns:m="http://schemas.openxmlformats.org/officeDocument/2006/math">
                    <m:r>
                      <a:rPr kumimoji="1" lang="en-US" altLang="ko-KR" sz="1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𝒒</m:t>
                    </m:r>
                    <m:d>
                      <m:dPr>
                        <m:ctrlPr>
                          <a:rPr kumimoji="1" lang="en-US" altLang="ko-KR" sz="1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ko-KR" sz="18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18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𝒙</m:t>
                            </m:r>
                          </m:e>
                          <m:sub>
                            <m:r>
                              <a:rPr kumimoji="1" lang="en-US" altLang="ko-KR" sz="18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𝒕</m:t>
                            </m:r>
                            <m:r>
                              <a:rPr kumimoji="1" lang="en-US" altLang="ko-KR" sz="18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−</m:t>
                            </m:r>
                            <m:r>
                              <a:rPr kumimoji="1" lang="en-US" altLang="ko-KR" sz="18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𝟏</m:t>
                            </m:r>
                          </m:sub>
                        </m:sSub>
                        <m:r>
                          <a:rPr kumimoji="1" lang="en-US" altLang="ko-KR" sz="1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 | </m:t>
                        </m:r>
                        <m:sSub>
                          <m:sSubPr>
                            <m:ctrlPr>
                              <a:rPr kumimoji="1" lang="en-US" altLang="ko-KR" sz="18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18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𝒙</m:t>
                            </m:r>
                          </m:e>
                          <m:sub>
                            <m:r>
                              <a:rPr kumimoji="1" lang="en-US" altLang="ko-KR" sz="18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𝒕</m:t>
                            </m:r>
                          </m:sub>
                        </m:sSub>
                        <m:r>
                          <a:rPr kumimoji="1" lang="en-US" altLang="ko-KR" sz="1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,   </m:t>
                        </m:r>
                        <m:sSub>
                          <m:sSubPr>
                            <m:ctrlPr>
                              <a:rPr kumimoji="1" lang="en-US" altLang="ko-KR" sz="18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18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𝒙</m:t>
                            </m:r>
                          </m:e>
                          <m:sub>
                            <m:r>
                              <a:rPr kumimoji="1" lang="en-US" altLang="ko-KR" sz="18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𝟎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ko-KR" b="1" dirty="0">
                    <a:solidFill>
                      <a:srgbClr val="FF0000"/>
                    </a:solidFill>
                  </a:rPr>
                  <a:t> ?</a:t>
                </a: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DE86597-6086-4CCC-A00D-AE3009BD5E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0830" y="828567"/>
                <a:ext cx="3584113" cy="369332"/>
              </a:xfrm>
              <a:prstGeom prst="rect">
                <a:avLst/>
              </a:prstGeom>
              <a:blipFill>
                <a:blip r:embed="rId3"/>
                <a:stretch>
                  <a:fillRect l="-1361" t="-9836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51AFF07-DA26-41CA-9481-8B57A44AE4F6}"/>
                  </a:ext>
                </a:extLst>
              </p:cNvPr>
              <p:cNvSpPr txBox="1"/>
              <p:nvPr/>
            </p:nvSpPr>
            <p:spPr>
              <a:xfrm>
                <a:off x="4873387" y="5303850"/>
                <a:ext cx="358411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b="1" dirty="0">
                    <a:solidFill>
                      <a:srgbClr val="FF0000"/>
                    </a:solidFill>
                  </a:rPr>
                  <a:t>What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𝝁</m:t>
                        </m:r>
                      </m:e>
                      <m:sub>
                        <m:r>
                          <a:rPr lang="en-US" altLang="ko-KR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altLang="ko-KR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ko-KR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ko-KR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𝚺</m:t>
                        </m:r>
                      </m:e>
                      <m:sub>
                        <m:r>
                          <a:rPr lang="en-US" altLang="ko-KR" b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𝐭</m:t>
                        </m:r>
                        <m:r>
                          <a:rPr lang="en-US" altLang="ko-KR" b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b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altLang="ko-KR" b="1" dirty="0">
                    <a:solidFill>
                      <a:srgbClr val="FF0000"/>
                    </a:solidFill>
                  </a:rPr>
                  <a:t> ?</a:t>
                </a: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51AFF07-DA26-41CA-9481-8B57A44AE4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3387" y="5303850"/>
                <a:ext cx="3584113" cy="369332"/>
              </a:xfrm>
              <a:prstGeom prst="rect">
                <a:avLst/>
              </a:prstGeom>
              <a:blipFill>
                <a:blip r:embed="rId4"/>
                <a:stretch>
                  <a:fillRect l="-1361" t="-8197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896326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2">
            <a:extLst>
              <a:ext uri="{FF2B5EF4-FFF2-40B4-BE49-F238E27FC236}">
                <a16:creationId xmlns:a16="http://schemas.microsoft.com/office/drawing/2014/main" id="{AD1C9830-2370-86E1-2FD7-12302AF1D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2679942"/>
              </p:ext>
            </p:extLst>
          </p:nvPr>
        </p:nvGraphicFramePr>
        <p:xfrm>
          <a:off x="-1" y="13580"/>
          <a:ext cx="12192000" cy="7266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726649">
                <a:tc>
                  <a:txBody>
                    <a:bodyPr/>
                    <a:lstStyle/>
                    <a:p>
                      <a:pPr marL="457200" lvl="1" indent="0" algn="just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2800" b="1" kern="120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DDIM – Forward </a:t>
                      </a:r>
                      <a:endParaRPr lang="en-US" altLang="ko-KR" sz="2400" b="1" kern="1200" dirty="0">
                        <a:solidFill>
                          <a:schemeClr val="tx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87001FAF-3034-866E-5E9E-981DCE9BAD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9166216"/>
              </p:ext>
            </p:extLst>
          </p:nvPr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5C076D15-DEB8-401B-850D-D45890510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C&amp;I Lab </a:t>
            </a:r>
            <a:r>
              <a:rPr lang="ko-KR" altLang="en-US" dirty="0"/>
              <a:t>박찬호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60B31EB-3674-4C9A-9C3D-D4AA041FC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18</a:t>
            </a:fld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텍스트 상자 9">
                <a:extLst>
                  <a:ext uri="{FF2B5EF4-FFF2-40B4-BE49-F238E27FC236}">
                    <a16:creationId xmlns:a16="http://schemas.microsoft.com/office/drawing/2014/main" id="{6827F8A4-E9C3-4217-AFFC-98DADCB05545}"/>
                  </a:ext>
                </a:extLst>
              </p:cNvPr>
              <p:cNvSpPr txBox="1"/>
              <p:nvPr/>
            </p:nvSpPr>
            <p:spPr>
              <a:xfrm>
                <a:off x="1080000" y="1080000"/>
                <a:ext cx="10445596" cy="33468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200000"/>
                  </a:lnSpc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ea typeface="Cambria Math" panose="02040503050406030204" pitchFamily="18" charset="0"/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𝒒</m:t>
                        </m:r>
                      </m:e>
                      <m: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𝝈</m:t>
                        </m:r>
                      </m:sub>
                    </m:sSub>
                    <m:d>
                      <m:dPr>
                        <m:endChr m:val="|"/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𝒙</m:t>
                            </m:r>
                          </m:e>
                          <m:sub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𝒕</m:t>
                            </m:r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−</m:t>
                            </m:r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𝟏</m:t>
                            </m:r>
                          </m:sub>
                        </m:s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 </m:t>
                        </m:r>
                      </m:e>
                    </m:d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  <m:sSub>
                      <m:sSub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𝒙</m:t>
                        </m:r>
                      </m:e>
                      <m: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𝟎</m:t>
                        </m:r>
                      </m:sub>
                    </m:sSub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)=</m:t>
                    </m:r>
                    <m:r>
                      <a:rPr lang="ko-KR" altLang="en-US" sz="2000" b="1" i="1">
                        <a:latin typeface="Cambria Math" panose="02040503050406030204" pitchFamily="18" charset="0"/>
                      </a:rPr>
                      <m:t>𝓝</m:t>
                    </m:r>
                    <m:d>
                      <m:dPr>
                        <m:ctrlP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b="1" i="1" smtClean="0">
                                <a:latin typeface="Cambria Math" panose="02040503050406030204" pitchFamily="18" charset="0"/>
                              </a:rPr>
                              <m:t>𝝁</m:t>
                            </m:r>
                          </m:e>
                          <m:sub>
                            <m:r>
                              <a:rPr lang="en-US" altLang="ko-KR" sz="2000" b="1" i="1" smtClean="0">
                                <a:latin typeface="Cambria Math" panose="02040503050406030204" pitchFamily="18" charset="0"/>
                              </a:rPr>
                              <m:t>𝒕</m:t>
                            </m:r>
                            <m:r>
                              <a:rPr lang="en-US" altLang="ko-KR" sz="2000" b="1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ko-KR" sz="20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ko-KR" sz="2000" b="1" i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b="1" i="0" smtClean="0">
                                <a:latin typeface="Cambria Math" panose="02040503050406030204" pitchFamily="18" charset="0"/>
                              </a:rPr>
                              <m:t>𝚺</m:t>
                            </m:r>
                          </m:e>
                          <m:sub>
                            <m:r>
                              <a:rPr lang="en-US" altLang="ko-KR" sz="2000" b="1" i="0" smtClean="0">
                                <a:latin typeface="Cambria Math" panose="02040503050406030204" pitchFamily="18" charset="0"/>
                              </a:rPr>
                              <m:t>𝐭</m:t>
                            </m:r>
                            <m:r>
                              <a:rPr lang="en-US" altLang="ko-KR" sz="2000" b="1" i="0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ko-KR" sz="2000" b="1" i="0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e>
                    </m:d>
                  </m:oMath>
                </a14:m>
                <a:endParaRPr kumimoji="1" lang="en-US" altLang="ko-KR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ea typeface="Cambria Math" panose="02040503050406030204" pitchFamily="18" charset="0"/>
                  <a:sym typeface="Wingdings" panose="05000000000000000000" pitchFamily="2" charset="2"/>
                </a:endParaRPr>
              </a:p>
              <a:p>
                <a:pPr marL="342900" indent="-342900" algn="just">
                  <a:lnSpc>
                    <a:spcPct val="200000"/>
                  </a:lnSpc>
                  <a:buFont typeface="Wingdings" panose="05000000000000000000" pitchFamily="2" charset="2"/>
                  <a:buChar char="à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  <m:t>𝝁</m:t>
                        </m:r>
                      </m:e>
                      <m:sub>
                        <m: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ko-KR" sz="2000" b="1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en-US" altLang="ko-KR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b="1" i="1" smtClean="0">
                                <a:latin typeface="Cambria Math" panose="02040503050406030204" pitchFamily="18" charset="0"/>
                              </a:rPr>
                              <m:t>𝜶</m:t>
                            </m:r>
                          </m:e>
                          <m:sub>
                            <m:r>
                              <a:rPr lang="en-US" altLang="ko-KR" sz="2000" b="1" i="1" smtClean="0">
                                <a:latin typeface="Cambria Math" panose="02040503050406030204" pitchFamily="18" charset="0"/>
                              </a:rPr>
                              <m:t>𝒕</m:t>
                            </m:r>
                            <m:r>
                              <a:rPr lang="en-US" altLang="ko-KR" sz="2000" b="1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ko-KR" sz="20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e>
                    </m:rad>
                    <m:sSub>
                      <m:sSubPr>
                        <m:ctrlP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US" altLang="ko-KR" sz="2000" b="1" i="1" smtClean="0">
                        <a:latin typeface="Cambria Math" panose="02040503050406030204" pitchFamily="18" charset="0"/>
                      </a:rPr>
                      <m:t>+</m:t>
                    </m:r>
                    <m:rad>
                      <m:radPr>
                        <m:degHide m:val="on"/>
                        <m:ctrlP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ko-KR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b="1" i="1" smtClean="0">
                                <a:latin typeface="Cambria Math" panose="02040503050406030204" pitchFamily="18" charset="0"/>
                              </a:rPr>
                              <m:t>𝜶</m:t>
                            </m:r>
                          </m:e>
                          <m:sub>
                            <m:r>
                              <a:rPr lang="en-US" altLang="ko-KR" sz="2000" b="1" i="1" smtClean="0">
                                <a:latin typeface="Cambria Math" panose="02040503050406030204" pitchFamily="18" charset="0"/>
                              </a:rPr>
                              <m:t>𝒕</m:t>
                            </m:r>
                            <m:r>
                              <a:rPr lang="en-US" altLang="ko-KR" sz="2000" b="1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ko-KR" sz="20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altLang="ko-KR" sz="20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2000" b="1" i="1" smtClean="0">
                                <a:latin typeface="Cambria Math" panose="02040503050406030204" pitchFamily="18" charset="0"/>
                              </a:rPr>
                              <m:t>𝝈</m:t>
                            </m:r>
                          </m:e>
                          <m:sup>
                            <m:r>
                              <a:rPr lang="en-US" altLang="ko-KR" sz="20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e>
                    </m:rad>
                    <m:r>
                      <a:rPr lang="en-US" altLang="ko-KR" sz="2000" b="1" i="1" smtClean="0">
                        <a:latin typeface="Cambria Math" panose="02040503050406030204" pitchFamily="18" charset="0"/>
                      </a:rPr>
                      <m:t>∙</m:t>
                    </m:r>
                    <m:f>
                      <m:fPr>
                        <m:ctrlP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en-US" altLang="ko-KR" sz="2000" b="1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b>
                              <m:sSubPr>
                                <m:ctrlPr>
                                  <a:rPr lang="en-US" altLang="ko-KR" sz="20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2000" b="1" i="1" smtClean="0">
                                    <a:latin typeface="Cambria Math" panose="02040503050406030204" pitchFamily="18" charset="0"/>
                                  </a:rPr>
                                  <m:t>𝜶</m:t>
                                </m:r>
                              </m:e>
                              <m:sub>
                                <m:r>
                                  <a:rPr lang="en-US" altLang="ko-KR" sz="2000" b="1" i="1" smtClean="0">
                                    <a:latin typeface="Cambria Math" panose="02040503050406030204" pitchFamily="18" charset="0"/>
                                  </a:rPr>
                                  <m:t>𝒕</m:t>
                                </m:r>
                              </m:sub>
                            </m:sSub>
                          </m:e>
                        </m:rad>
                        <m:sSub>
                          <m:sSubPr>
                            <m:ctrlPr>
                              <a:rPr lang="en-US" altLang="ko-KR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ko-KR" sz="2000" b="1" i="1" smtClean="0"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  <m: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ad>
                          <m:radPr>
                            <m:degHide m:val="on"/>
                            <m:ctrlPr>
                              <a:rPr lang="en-US" altLang="ko-KR" sz="2000" b="1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b>
                              <m:sSubPr>
                                <m:ctrlPr>
                                  <a:rPr lang="en-US" altLang="ko-KR" sz="20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2000" b="1" i="1">
                                    <a:latin typeface="Cambria Math" panose="02040503050406030204" pitchFamily="18" charset="0"/>
                                  </a:rPr>
                                  <m:t>𝜶</m:t>
                                </m:r>
                              </m:e>
                              <m:sub>
                                <m:r>
                                  <a:rPr lang="en-US" altLang="ko-KR" sz="2000" b="1" i="1">
                                    <a:latin typeface="Cambria Math" panose="02040503050406030204" pitchFamily="18" charset="0"/>
                                  </a:rPr>
                                  <m:t>𝒕</m:t>
                                </m:r>
                              </m:sub>
                            </m:sSub>
                          </m:e>
                        </m:rad>
                        <m:sSub>
                          <m:sSubPr>
                            <m:ctrlPr>
                              <a:rPr lang="en-US" altLang="ko-KR" sz="20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ko-KR" sz="2000" b="1" i="1"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ko-KR" sz="2000" b="1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ko-KR" sz="20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US" altLang="ko-KR" sz="2000" b="1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ko-KR" sz="20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2000" b="1" i="1" smtClean="0">
                                    <a:latin typeface="Cambria Math" panose="02040503050406030204" pitchFamily="18" charset="0"/>
                                  </a:rPr>
                                  <m:t>𝜶</m:t>
                                </m:r>
                              </m:e>
                              <m:sub>
                                <m:r>
                                  <a:rPr lang="en-US" altLang="ko-KR" sz="2000" b="1" i="1" smtClean="0">
                                    <a:latin typeface="Cambria Math" panose="02040503050406030204" pitchFamily="18" charset="0"/>
                                  </a:rPr>
                                  <m:t>𝒕</m:t>
                                </m:r>
                              </m:sub>
                            </m:sSub>
                          </m:e>
                        </m:rad>
                      </m:den>
                    </m:f>
                    <m:r>
                      <a:rPr lang="en-US" altLang="ko-KR" sz="2000" b="1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ko-KR" sz="2000" b="1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en-US" altLang="ko-KR" sz="20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b="1" i="1">
                                <a:latin typeface="Cambria Math" panose="02040503050406030204" pitchFamily="18" charset="0"/>
                              </a:rPr>
                              <m:t>𝜶</m:t>
                            </m:r>
                          </m:e>
                          <m:sub>
                            <m:r>
                              <a:rPr lang="en-US" altLang="ko-KR" sz="2000" b="1" i="1">
                                <a:latin typeface="Cambria Math" panose="02040503050406030204" pitchFamily="18" charset="0"/>
                              </a:rPr>
                              <m:t>𝒕</m:t>
                            </m:r>
                            <m:r>
                              <a:rPr lang="en-US" altLang="ko-KR" sz="2000" b="1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ko-KR" sz="2000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e>
                    </m:rad>
                    <m:sSub>
                      <m:sSubPr>
                        <m:ctrlPr>
                          <a:rPr lang="en-US" altLang="ko-KR" sz="20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ko-KR" sz="2000" b="1" i="1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endParaRPr lang="en-US" altLang="ko-KR" sz="2000" b="1" dirty="0"/>
              </a:p>
              <a:p>
                <a:pPr marL="342900" indent="-342900" algn="just">
                  <a:lnSpc>
                    <a:spcPct val="200000"/>
                  </a:lnSpc>
                  <a:buFont typeface="Wingdings" panose="05000000000000000000" pitchFamily="2" charset="2"/>
                  <a:buChar char="à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1" i="0" smtClean="0">
                            <a:latin typeface="Cambria Math" panose="02040503050406030204" pitchFamily="18" charset="0"/>
                          </a:rPr>
                          <m:t>𝚺</m:t>
                        </m:r>
                      </m:e>
                      <m:sub>
                        <m:r>
                          <a:rPr lang="en-US" altLang="ko-KR" sz="2000" b="1" i="0" smtClean="0">
                            <a:latin typeface="Cambria Math" panose="02040503050406030204" pitchFamily="18" charset="0"/>
                          </a:rPr>
                          <m:t>𝐭</m:t>
                        </m:r>
                        <m:r>
                          <a:rPr lang="en-US" altLang="ko-KR" sz="2000" b="1" i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sz="2000" b="1" i="0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ko-KR" sz="2000" b="1" i="0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  <m:t>𝝈</m:t>
                        </m:r>
                      </m:e>
                      <m:sub>
                        <m: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  <m:sup>
                        <m: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bSup>
                    <m:r>
                      <a:rPr lang="en-US" altLang="ko-KR" sz="2000" b="1" i="1" smtClean="0">
                        <a:latin typeface="Cambria Math" panose="02040503050406030204" pitchFamily="18" charset="0"/>
                      </a:rPr>
                      <m:t>𝑰</m:t>
                    </m:r>
                    <m:r>
                      <a:rPr lang="en-US" altLang="ko-KR" sz="2000" b="1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ko-KR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b="1" i="1" smtClean="0">
                                <a:latin typeface="Cambria Math" panose="02040503050406030204" pitchFamily="18" charset="0"/>
                              </a:rPr>
                              <m:t>𝜶</m:t>
                            </m:r>
                          </m:e>
                          <m:sub>
                            <m:r>
                              <a:rPr lang="en-US" altLang="ko-KR" sz="2000" b="1" i="1" smtClean="0">
                                <a:latin typeface="Cambria Math" panose="02040503050406030204" pitchFamily="18" charset="0"/>
                              </a:rPr>
                              <m:t>𝒕</m:t>
                            </m:r>
                            <m:r>
                              <a:rPr lang="en-US" altLang="ko-KR" sz="2000" b="1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ko-KR" sz="20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en-US" altLang="ko-KR" sz="2000" b="1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2000" b="1" i="1" smtClean="0">
                                <a:latin typeface="Cambria Math" panose="02040503050406030204" pitchFamily="18" charset="0"/>
                              </a:rPr>
                              <m:t>𝝈</m:t>
                            </m:r>
                          </m:e>
                          <m:sub>
                            <m:r>
                              <a:rPr lang="en-US" altLang="ko-KR" sz="2000" b="1" i="1" smtClean="0">
                                <a:latin typeface="Cambria Math" panose="02040503050406030204" pitchFamily="18" charset="0"/>
                              </a:rPr>
                              <m:t>𝒕</m:t>
                            </m:r>
                          </m:sub>
                          <m:sup>
                            <m:r>
                              <a:rPr lang="en-US" altLang="ko-KR" sz="20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bSup>
                      </m:num>
                      <m:den>
                        <m: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ko-KR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b="1" i="1" smtClean="0">
                                <a:latin typeface="Cambria Math" panose="02040503050406030204" pitchFamily="18" charset="0"/>
                              </a:rPr>
                              <m:t>𝜶</m:t>
                            </m:r>
                          </m:e>
                          <m:sub>
                            <m:r>
                              <a:rPr lang="en-US" altLang="ko-KR" sz="2000" b="1" i="1" smtClean="0">
                                <a:latin typeface="Cambria Math" panose="02040503050406030204" pitchFamily="18" charset="0"/>
                              </a:rPr>
                              <m:t>𝒕</m:t>
                            </m:r>
                          </m:sub>
                        </m:sSub>
                      </m:den>
                    </m:f>
                    <m:d>
                      <m:dPr>
                        <m:ctrlP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ko-KR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b="1" i="1" smtClean="0">
                                <a:latin typeface="Cambria Math" panose="02040503050406030204" pitchFamily="18" charset="0"/>
                              </a:rPr>
                              <m:t>𝜶</m:t>
                            </m:r>
                          </m:e>
                          <m:sub>
                            <m:r>
                              <a:rPr lang="en-US" altLang="ko-KR" sz="2000" b="1" i="1" smtClean="0">
                                <a:latin typeface="Cambria Math" panose="02040503050406030204" pitchFamily="18" charset="0"/>
                              </a:rPr>
                              <m:t>𝒕</m:t>
                            </m:r>
                          </m:sub>
                        </m:sSub>
                      </m:e>
                    </m:d>
                    <m:r>
                      <a:rPr lang="en-US" altLang="ko-KR" sz="2000" b="1" i="1" smtClean="0">
                        <a:latin typeface="Cambria Math" panose="02040503050406030204" pitchFamily="18" charset="0"/>
                      </a:rPr>
                      <m:t>𝑰</m:t>
                    </m:r>
                    <m:r>
                      <a:rPr lang="en-US" altLang="ko-KR" sz="2000" b="1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ko-KR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b="1" i="1" smtClean="0">
                                <a:latin typeface="Cambria Math" panose="02040503050406030204" pitchFamily="18" charset="0"/>
                              </a:rPr>
                              <m:t>𝜶</m:t>
                            </m:r>
                          </m:e>
                          <m:sub>
                            <m:r>
                              <a:rPr lang="en-US" altLang="ko-KR" sz="2000" b="1" i="1" smtClean="0">
                                <a:latin typeface="Cambria Math" panose="02040503050406030204" pitchFamily="18" charset="0"/>
                              </a:rPr>
                              <m:t>𝒕</m:t>
                            </m:r>
                            <m:r>
                              <a:rPr lang="en-US" altLang="ko-KR" sz="2000" b="1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ko-KR" sz="20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e>
                    </m:d>
                    <m:r>
                      <a:rPr lang="en-US" altLang="ko-KR" sz="2000" b="1" i="1" smtClean="0">
                        <a:latin typeface="Cambria Math" panose="02040503050406030204" pitchFamily="18" charset="0"/>
                      </a:rPr>
                      <m:t>𝑰</m:t>
                    </m:r>
                  </m:oMath>
                </a14:m>
                <a:endParaRPr lang="en-US" altLang="ko-KR" sz="2000" b="1" dirty="0"/>
              </a:p>
              <a:p>
                <a:pPr marL="342900" indent="-342900" algn="just">
                  <a:lnSpc>
                    <a:spcPct val="200000"/>
                  </a:lnSpc>
                  <a:buFont typeface="Wingdings" panose="05000000000000000000" pitchFamily="2" charset="2"/>
                  <a:buChar char="à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𝒒</m:t>
                        </m:r>
                      </m:e>
                      <m: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𝝈</m:t>
                        </m:r>
                      </m:sub>
                    </m:sSub>
                    <m:d>
                      <m:dPr>
                        <m:endChr m:val="|"/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𝒙</m:t>
                            </m:r>
                          </m:e>
                          <m:sub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𝒕</m:t>
                            </m:r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−</m:t>
                            </m:r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𝟏</m:t>
                            </m:r>
                          </m:sub>
                        </m:s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 </m:t>
                        </m:r>
                      </m:e>
                    </m:d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  <m:sSub>
                      <m:sSub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𝒙</m:t>
                        </m:r>
                      </m:e>
                      <m: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𝟎</m:t>
                        </m:r>
                      </m:sub>
                    </m:sSub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)=</m:t>
                    </m:r>
                    <m:r>
                      <a:rPr lang="ko-KR" altLang="en-US" sz="2000" b="1" i="1">
                        <a:latin typeface="Cambria Math" panose="02040503050406030204" pitchFamily="18" charset="0"/>
                      </a:rPr>
                      <m:t>𝓝</m:t>
                    </m:r>
                    <m:d>
                      <m:dPr>
                        <m:ctrlP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b="1" i="1" smtClean="0">
                                <a:latin typeface="Cambria Math" panose="02040503050406030204" pitchFamily="18" charset="0"/>
                              </a:rPr>
                              <m:t>𝝁</m:t>
                            </m:r>
                          </m:e>
                          <m:sub>
                            <m:r>
                              <a:rPr lang="en-US" altLang="ko-KR" sz="2000" b="1" i="1" smtClean="0">
                                <a:latin typeface="Cambria Math" panose="02040503050406030204" pitchFamily="18" charset="0"/>
                              </a:rPr>
                              <m:t>𝒕</m:t>
                            </m:r>
                            <m:r>
                              <a:rPr lang="en-US" altLang="ko-KR" sz="2000" b="1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ko-KR" sz="20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ko-KR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b="1" i="0" smtClean="0">
                                <a:latin typeface="Cambria Math" panose="02040503050406030204" pitchFamily="18" charset="0"/>
                              </a:rPr>
                              <m:t>𝚺</m:t>
                            </m:r>
                          </m:e>
                          <m:sub>
                            <m:r>
                              <a:rPr lang="en-US" altLang="ko-KR" sz="2000" b="1" i="0" smtClean="0">
                                <a:latin typeface="Cambria Math" panose="02040503050406030204" pitchFamily="18" charset="0"/>
                              </a:rPr>
                              <m:t>𝐭</m:t>
                            </m:r>
                            <m:r>
                              <a:rPr lang="en-US" altLang="ko-KR" sz="2000" b="1" i="0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ko-KR" sz="2000" b="1" i="0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e>
                    </m:d>
                    <m:r>
                      <a:rPr lang="en-US" altLang="ko-KR" sz="20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ko-KR" altLang="en-US" sz="2000" b="1" i="1">
                        <a:latin typeface="Cambria Math" panose="02040503050406030204" pitchFamily="18" charset="0"/>
                      </a:rPr>
                      <m:t>𝓝</m:t>
                    </m:r>
                    <m:d>
                      <m:dPr>
                        <m:ctrlPr>
                          <a:rPr lang="en-US" altLang="ko-KR" sz="20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US" altLang="ko-KR" sz="2000" b="1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b>
                              <m:sSubPr>
                                <m:ctrlPr>
                                  <a:rPr lang="en-US" altLang="ko-KR" sz="20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2000" b="1" i="1">
                                    <a:latin typeface="Cambria Math" panose="02040503050406030204" pitchFamily="18" charset="0"/>
                                  </a:rPr>
                                  <m:t>𝜶</m:t>
                                </m:r>
                              </m:e>
                              <m:sub>
                                <m:r>
                                  <a:rPr lang="en-US" altLang="ko-KR" sz="2000" b="1" i="1">
                                    <a:latin typeface="Cambria Math" panose="02040503050406030204" pitchFamily="18" charset="0"/>
                                  </a:rPr>
                                  <m:t>𝒕</m:t>
                                </m:r>
                                <m:r>
                                  <a:rPr lang="en-US" altLang="ko-KR" sz="2000" b="1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ko-KR" sz="2000" b="1" i="1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</m:e>
                        </m:rad>
                        <m:sSub>
                          <m:sSubPr>
                            <m:ctrlPr>
                              <a:rPr lang="en-US" altLang="ko-KR" sz="20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ko-KR" sz="2000" b="1" i="1"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  <m:r>
                          <a:rPr lang="en-US" altLang="ko-KR" sz="2000" b="1" i="1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ctrlPr>
                              <a:rPr lang="en-US" altLang="ko-KR" sz="20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000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US" altLang="ko-KR" sz="2000" b="1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ko-KR" sz="20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2000" b="1" i="1">
                                    <a:latin typeface="Cambria Math" panose="02040503050406030204" pitchFamily="18" charset="0"/>
                                  </a:rPr>
                                  <m:t>𝜶</m:t>
                                </m:r>
                              </m:e>
                              <m:sub>
                                <m:r>
                                  <a:rPr lang="en-US" altLang="ko-KR" sz="2000" b="1" i="1">
                                    <a:latin typeface="Cambria Math" panose="02040503050406030204" pitchFamily="18" charset="0"/>
                                  </a:rPr>
                                  <m:t>𝒕</m:t>
                                </m:r>
                                <m:r>
                                  <a:rPr lang="en-US" altLang="ko-KR" sz="2000" b="1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ko-KR" sz="2000" b="1" i="1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</m:e>
                        </m:d>
                        <m:r>
                          <a:rPr lang="en-US" altLang="ko-KR" sz="2000" b="1" i="1">
                            <a:latin typeface="Cambria Math" panose="02040503050406030204" pitchFamily="18" charset="0"/>
                          </a:rPr>
                          <m:t>𝑰</m:t>
                        </m:r>
                        <m:r>
                          <m:rPr>
                            <m:nor/>
                          </m:rPr>
                          <a:rPr lang="en-US" altLang="ko-KR" sz="2000" b="1" dirty="0"/>
                          <m:t> </m:t>
                        </m:r>
                      </m:e>
                    </m:d>
                  </m:oMath>
                </a14:m>
                <a:endParaRPr kumimoji="1" lang="en-US" altLang="ko-KR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ea typeface="Cambria Math" panose="02040503050406030204" pitchFamily="18" charset="0"/>
                  <a:sym typeface="Wingdings" panose="05000000000000000000" pitchFamily="2" charset="2"/>
                </a:endParaRPr>
              </a:p>
            </p:txBody>
          </p:sp>
        </mc:Choice>
        <mc:Fallback>
          <p:sp>
            <p:nvSpPr>
              <p:cNvPr id="7" name="텍스트 상자 9">
                <a:extLst>
                  <a:ext uri="{FF2B5EF4-FFF2-40B4-BE49-F238E27FC236}">
                    <a16:creationId xmlns:a16="http://schemas.microsoft.com/office/drawing/2014/main" id="{6827F8A4-E9C3-4217-AFFC-98DADCB055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0000" y="1080000"/>
                <a:ext cx="10445596" cy="3346814"/>
              </a:xfrm>
              <a:prstGeom prst="rect">
                <a:avLst/>
              </a:prstGeom>
              <a:blipFill>
                <a:blip r:embed="rId2"/>
                <a:stretch>
                  <a:fillRect l="-525" b="-236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855887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2">
            <a:extLst>
              <a:ext uri="{FF2B5EF4-FFF2-40B4-BE49-F238E27FC236}">
                <a16:creationId xmlns:a16="http://schemas.microsoft.com/office/drawing/2014/main" id="{AD1C9830-2370-86E1-2FD7-12302AF1D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9295818"/>
              </p:ext>
            </p:extLst>
          </p:nvPr>
        </p:nvGraphicFramePr>
        <p:xfrm>
          <a:off x="-1" y="13580"/>
          <a:ext cx="12192000" cy="7266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726649">
                <a:tc>
                  <a:txBody>
                    <a:bodyPr/>
                    <a:lstStyle/>
                    <a:p>
                      <a:pPr marL="457200" lvl="1" indent="0" algn="just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2800" b="1" kern="120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DDIM – Forward </a:t>
                      </a:r>
                      <a:endParaRPr lang="en-US" altLang="ko-KR" sz="2400" b="1" kern="1200" dirty="0">
                        <a:solidFill>
                          <a:schemeClr val="tx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87001FAF-3034-866E-5E9E-981DCE9BAD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7847857"/>
              </p:ext>
            </p:extLst>
          </p:nvPr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5C076D15-DEB8-401B-850D-D45890510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C&amp;I Lab </a:t>
            </a:r>
            <a:r>
              <a:rPr lang="ko-KR" altLang="en-US" dirty="0"/>
              <a:t>박찬호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60B31EB-3674-4C9A-9C3D-D4AA041FC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19</a:t>
            </a:fld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텍스트 상자 9">
                <a:extLst>
                  <a:ext uri="{FF2B5EF4-FFF2-40B4-BE49-F238E27FC236}">
                    <a16:creationId xmlns:a16="http://schemas.microsoft.com/office/drawing/2014/main" id="{6827F8A4-E9C3-4217-AFFC-98DADCB05545}"/>
                  </a:ext>
                </a:extLst>
              </p:cNvPr>
              <p:cNvSpPr txBox="1"/>
              <p:nvPr/>
            </p:nvSpPr>
            <p:spPr>
              <a:xfrm>
                <a:off x="1080000" y="1080000"/>
                <a:ext cx="10445596" cy="40488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200000"/>
                  </a:lnSpc>
                </a:pPr>
                <a:r>
                  <a:rPr kumimoji="1" lang="en-US" altLang="ko-KR" sz="2000" b="1" dirty="0">
                    <a:solidFill>
                      <a:srgbClr val="FF0000"/>
                    </a:solidFill>
                    <a:ea typeface="Cambria Math" panose="02040503050406030204" pitchFamily="18" charset="0"/>
                    <a:sym typeface="Wingdings" panose="05000000000000000000" pitchFamily="2" charset="2"/>
                  </a:rPr>
                  <a:t>  </a:t>
                </a:r>
                <a14:m>
                  <m:oMath xmlns:m="http://schemas.openxmlformats.org/officeDocument/2006/math">
                    <m:r>
                      <a:rPr kumimoji="1" lang="en-US" altLang="ko-KR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𝒒</m:t>
                    </m:r>
                    <m:d>
                      <m:dPr>
                        <m:ctrlPr>
                          <a:rPr kumimoji="1" lang="en-US" altLang="ko-KR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ko-KR" sz="20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𝒙</m:t>
                            </m:r>
                          </m:e>
                          <m:sub>
                            <m:r>
                              <a:rPr kumimoji="1" lang="en-US" altLang="ko-KR" sz="20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𝒕</m:t>
                            </m:r>
                            <m:r>
                              <a:rPr kumimoji="1" lang="en-US" altLang="ko-KR" sz="20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−</m:t>
                            </m:r>
                            <m:r>
                              <a:rPr kumimoji="1" lang="en-US" altLang="ko-KR" sz="20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𝟏</m:t>
                            </m:r>
                          </m:sub>
                        </m:sSub>
                        <m:r>
                          <a:rPr kumimoji="1" lang="en-US" altLang="ko-KR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 | </m:t>
                        </m:r>
                        <m:sSub>
                          <m:sSubPr>
                            <m:ctrlPr>
                              <a:rPr kumimoji="1" lang="en-US" altLang="ko-KR" sz="20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𝒙</m:t>
                            </m:r>
                          </m:e>
                          <m:sub>
                            <m:r>
                              <a:rPr kumimoji="1" lang="en-US" altLang="ko-KR" sz="20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𝒕</m:t>
                            </m:r>
                          </m:sub>
                        </m:sSub>
                        <m:r>
                          <a:rPr kumimoji="1" lang="en-US" altLang="ko-KR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, </m:t>
                        </m:r>
                        <m:sSub>
                          <m:sSubPr>
                            <m:ctrlPr>
                              <a:rPr kumimoji="1" lang="en-US" altLang="ko-KR" sz="20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𝒙</m:t>
                            </m:r>
                          </m:e>
                          <m:sub>
                            <m:r>
                              <a:rPr kumimoji="1" lang="en-US" altLang="ko-KR" sz="20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𝟎</m:t>
                            </m:r>
                          </m:sub>
                        </m:sSub>
                      </m:e>
                    </m:d>
                    <m:r>
                      <a:rPr kumimoji="1" lang="en-US" altLang="ko-KR" sz="2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  <m:r>
                      <a:rPr kumimoji="1" lang="en-US" altLang="ko-KR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𝒄𝒂𝒏</m:t>
                    </m:r>
                    <m:r>
                      <a:rPr kumimoji="1" lang="en-US" altLang="ko-KR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  <m:r>
                      <a:rPr kumimoji="1" lang="en-US" altLang="ko-KR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𝒃𝒆</m:t>
                    </m:r>
                    <m:r>
                      <a:rPr kumimoji="1" lang="en-US" altLang="ko-KR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  <m:r>
                      <a:rPr kumimoji="1" lang="en-US" altLang="ko-KR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𝒅𝒆𝒇𝒊𝒏𝒆𝒅</m:t>
                    </m:r>
                    <m:r>
                      <a:rPr kumimoji="1" lang="en-US" altLang="ko-KR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  <m:r>
                      <a:rPr kumimoji="1" lang="en-US" altLang="ko-KR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𝒂𝒔</m:t>
                    </m:r>
                    <m:r>
                      <a:rPr kumimoji="1" lang="en-US" altLang="ko-KR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..</m:t>
                    </m:r>
                  </m:oMath>
                </a14:m>
                <a:endParaRPr kumimoji="1" lang="en-US" altLang="ko-KR" sz="2000" b="1" i="1" dirty="0">
                  <a:solidFill>
                    <a:srgbClr val="FF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sym typeface="Wingdings" panose="05000000000000000000" pitchFamily="2" charset="2"/>
                </a:endParaRPr>
              </a:p>
              <a:p>
                <a:pPr algn="just">
                  <a:lnSpc>
                    <a:spcPct val="200000"/>
                  </a:lnSpc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ea typeface="Cambria Math" panose="02040503050406030204" pitchFamily="18" charset="0"/>
                    <a:sym typeface="Wingdings" panose="05000000000000000000" pitchFamily="2" charset="2"/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𝒒</m:t>
                        </m:r>
                      </m:e>
                      <m: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𝝈</m:t>
                        </m:r>
                      </m:sub>
                    </m:sSub>
                    <m:d>
                      <m:dPr>
                        <m:endChr m:val="|"/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𝒙</m:t>
                            </m:r>
                          </m:e>
                          <m:sub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𝒕</m:t>
                            </m:r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−</m:t>
                            </m:r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𝟏</m:t>
                            </m:r>
                          </m:sub>
                        </m:s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 </m:t>
                        </m:r>
                      </m:e>
                    </m:d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  <m:sSub>
                      <m:sSub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𝒙</m:t>
                        </m:r>
                      </m:e>
                      <m: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𝒕</m:t>
                        </m:r>
                      </m:sub>
                    </m:sSub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, </m:t>
                    </m:r>
                    <m:sSub>
                      <m:sSub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𝒙</m:t>
                        </m:r>
                      </m:e>
                      <m: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𝟎</m:t>
                        </m:r>
                      </m:sub>
                    </m:sSub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)=</m:t>
                    </m:r>
                    <m:r>
                      <a:rPr lang="ko-KR" altLang="en-US" sz="2000" b="1" i="1">
                        <a:latin typeface="Cambria Math" panose="02040503050406030204" pitchFamily="18" charset="0"/>
                      </a:rPr>
                      <m:t>𝓝</m:t>
                    </m:r>
                    <m:d>
                      <m:dPr>
                        <m:ctrlP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US" altLang="ko-KR" sz="2000" b="1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b>
                              <m:sSubPr>
                                <m:ctrlPr>
                                  <a:rPr lang="en-US" altLang="ko-KR" sz="20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2000" b="1" i="1" smtClean="0">
                                    <a:latin typeface="Cambria Math" panose="02040503050406030204" pitchFamily="18" charset="0"/>
                                  </a:rPr>
                                  <m:t>𝜶</m:t>
                                </m:r>
                              </m:e>
                              <m:sub>
                                <m:r>
                                  <a:rPr lang="en-US" altLang="ko-KR" sz="2000" b="1" i="1" smtClean="0">
                                    <a:latin typeface="Cambria Math" panose="02040503050406030204" pitchFamily="18" charset="0"/>
                                  </a:rPr>
                                  <m:t>𝒕</m:t>
                                </m:r>
                                <m:r>
                                  <a:rPr lang="en-US" altLang="ko-KR" sz="2000" b="1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ko-KR" sz="2000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</m:e>
                        </m:rad>
                        <m:sSub>
                          <m:sSubPr>
                            <m:ctrlPr>
                              <a:rPr lang="en-US" altLang="ko-KR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ko-KR" sz="2000" b="1" i="1" smtClean="0"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  <m: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rad>
                          <m:radPr>
                            <m:degHide m:val="on"/>
                            <m:ctrlPr>
                              <a:rPr lang="en-US" altLang="ko-KR" sz="2000" b="1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ko-KR" sz="20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US" altLang="ko-KR" sz="2000" b="1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ko-KR" sz="20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2000" b="1" i="1" smtClean="0">
                                    <a:latin typeface="Cambria Math" panose="02040503050406030204" pitchFamily="18" charset="0"/>
                                  </a:rPr>
                                  <m:t>𝜶</m:t>
                                </m:r>
                              </m:e>
                              <m:sub>
                                <m:r>
                                  <a:rPr lang="en-US" altLang="ko-KR" sz="2000" b="1" i="1" smtClean="0">
                                    <a:latin typeface="Cambria Math" panose="02040503050406030204" pitchFamily="18" charset="0"/>
                                  </a:rPr>
                                  <m:t>𝒕</m:t>
                                </m:r>
                                <m:r>
                                  <a:rPr lang="en-US" altLang="ko-KR" sz="2000" b="1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ko-KR" sz="2000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  <m:r>
                              <a:rPr lang="en-US" altLang="ko-KR" sz="2000" b="1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Sup>
                              <m:sSubSupPr>
                                <m:ctrlPr>
                                  <a:rPr lang="en-US" altLang="ko-KR" sz="20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ko-KR" sz="2000" b="1" i="1" smtClean="0">
                                    <a:latin typeface="Cambria Math" panose="02040503050406030204" pitchFamily="18" charset="0"/>
                                  </a:rPr>
                                  <m:t>𝝈</m:t>
                                </m:r>
                              </m:e>
                              <m:sub>
                                <m:r>
                                  <a:rPr lang="en-US" altLang="ko-KR" sz="2000" b="1" i="1" smtClean="0">
                                    <a:latin typeface="Cambria Math" panose="02040503050406030204" pitchFamily="18" charset="0"/>
                                  </a:rPr>
                                  <m:t>𝒕</m:t>
                                </m:r>
                              </m:sub>
                              <m:sup>
                                <m:r>
                                  <a:rPr lang="en-US" altLang="ko-KR" sz="2000" b="1" i="1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p>
                            </m:sSubSup>
                          </m:e>
                        </m:rad>
                        <m: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  <m:t>∙</m:t>
                        </m:r>
                        <m:f>
                          <m:fPr>
                            <m:ctrlPr>
                              <a:rPr lang="en-US" altLang="ko-KR" sz="2000" b="1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ko-KR" sz="20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20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ko-KR" sz="2000" b="1" i="1" smtClean="0">
                                    <a:latin typeface="Cambria Math" panose="02040503050406030204" pitchFamily="18" charset="0"/>
                                  </a:rPr>
                                  <m:t>𝒕</m:t>
                                </m:r>
                              </m:sub>
                            </m:sSub>
                            <m:r>
                              <a:rPr lang="en-US" altLang="ko-KR" sz="2000" b="1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ad>
                              <m:radPr>
                                <m:degHide m:val="on"/>
                                <m:ctrlPr>
                                  <a:rPr lang="en-US" altLang="ko-KR" sz="20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sSub>
                                  <m:sSubPr>
                                    <m:ctrlPr>
                                      <a:rPr lang="en-US" altLang="ko-KR" sz="2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000" b="1" i="1" smtClean="0">
                                        <a:latin typeface="Cambria Math" panose="02040503050406030204" pitchFamily="18" charset="0"/>
                                      </a:rPr>
                                      <m:t>𝜶</m:t>
                                    </m:r>
                                  </m:e>
                                  <m:sub>
                                    <m:r>
                                      <a:rPr lang="en-US" altLang="ko-KR" sz="2000" b="1" i="1" smtClean="0"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</m:sub>
                                </m:sSub>
                              </m:e>
                            </m:rad>
                            <m:sSub>
                              <m:sSubPr>
                                <m:ctrlPr>
                                  <a:rPr lang="en-US" altLang="ko-KR" sz="20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20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ko-KR" sz="2000" b="1" i="1" smtClean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sub>
                            </m:sSub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altLang="ko-KR" sz="20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altLang="ko-KR" sz="2000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en-US" altLang="ko-KR" sz="2000" b="1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ko-KR" sz="2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000" b="1" i="1" smtClean="0">
                                        <a:latin typeface="Cambria Math" panose="02040503050406030204" pitchFamily="18" charset="0"/>
                                      </a:rPr>
                                      <m:t>𝜶</m:t>
                                    </m:r>
                                  </m:e>
                                  <m:sub>
                                    <m:r>
                                      <a:rPr lang="en-US" altLang="ko-KR" sz="2000" b="1" i="1" smtClean="0"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</m:sub>
                                </m:sSub>
                              </m:e>
                            </m:rad>
                          </m:den>
                        </m:f>
                        <m: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Sup>
                          <m:sSubSupPr>
                            <m:ctrlPr>
                              <a:rPr lang="en-US" altLang="ko-KR" sz="2000" b="1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2000" b="1" i="1" smtClean="0">
                                <a:latin typeface="Cambria Math" panose="02040503050406030204" pitchFamily="18" charset="0"/>
                              </a:rPr>
                              <m:t>𝝈</m:t>
                            </m:r>
                          </m:e>
                          <m:sub>
                            <m:r>
                              <a:rPr lang="en-US" altLang="ko-KR" sz="2000" b="1" i="1" smtClean="0">
                                <a:latin typeface="Cambria Math" panose="02040503050406030204" pitchFamily="18" charset="0"/>
                              </a:rPr>
                              <m:t>𝒕</m:t>
                            </m:r>
                          </m:sub>
                          <m:sup>
                            <m:r>
                              <a:rPr lang="en-US" altLang="ko-KR" sz="20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bSup>
                        <m: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  <m:t>𝑰</m:t>
                        </m:r>
                      </m:e>
                    </m:d>
                    <m:r>
                      <a:rPr lang="en-US" altLang="ko-KR" sz="2000" b="1" i="1" smtClean="0">
                        <a:latin typeface="Cambria Math" panose="02040503050406030204" pitchFamily="18" charset="0"/>
                      </a:rPr>
                      <m:t> →</m:t>
                    </m:r>
                    <m:r>
                      <a:rPr lang="en-US" altLang="ko-KR" sz="2000" b="1" i="1" smtClean="0">
                        <a:latin typeface="Cambria Math" panose="02040503050406030204" pitchFamily="18" charset="0"/>
                      </a:rPr>
                      <m:t>𝑯𝒐𝒘</m:t>
                    </m:r>
                    <m:r>
                      <a:rPr lang="en-US" altLang="ko-KR" sz="2000" b="1" i="1" smtClean="0">
                        <a:latin typeface="Cambria Math" panose="02040503050406030204" pitchFamily="18" charset="0"/>
                      </a:rPr>
                      <m:t>?</m:t>
                    </m:r>
                  </m:oMath>
                </a14:m>
                <a:endParaRPr kumimoji="1" lang="en-US" altLang="ko-KR" sz="2000" b="1" i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  <a:sym typeface="Wingdings" panose="05000000000000000000" pitchFamily="2" charset="2"/>
                </a:endParaRPr>
              </a:p>
              <a:p>
                <a:pPr algn="just">
                  <a:lnSpc>
                    <a:spcPct val="200000"/>
                  </a:lnSpc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ea typeface="Cambria Math" panose="02040503050406030204" pitchFamily="18" charset="0"/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∵</m:t>
                    </m:r>
                    <m:sSub>
                      <m:sSub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𝒒</m:t>
                        </m:r>
                      </m:e>
                      <m: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𝝈</m:t>
                        </m:r>
                      </m:sub>
                    </m:sSub>
                    <m:d>
                      <m:d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𝒙</m:t>
                            </m:r>
                          </m:e>
                          <m:sub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𝒕</m:t>
                            </m:r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−</m:t>
                            </m:r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𝟏</m:t>
                            </m:r>
                          </m:sub>
                        </m:s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 | </m:t>
                        </m:r>
                        <m:sSub>
                          <m:sSub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𝒙</m:t>
                            </m:r>
                          </m:e>
                          <m:sub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𝟎</m:t>
                            </m:r>
                          </m:sub>
                        </m:sSub>
                      </m:e>
                    </m:d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≔</m:t>
                    </m:r>
                    <m:nary>
                      <m:naryPr>
                        <m:supHide m:val="on"/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m:rPr>
                                <m:brk m:alnAt="7"/>
                              </m:r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𝒙</m:t>
                            </m:r>
                          </m:e>
                          <m:sub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𝒕</m:t>
                            </m:r>
                          </m:sub>
                        </m:sSub>
                      </m:sub>
                      <m:sup/>
                      <m:e>
                        <m:sSub>
                          <m:sSub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𝒒</m:t>
                            </m:r>
                          </m:e>
                          <m:sub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𝝈</m:t>
                            </m:r>
                          </m:sub>
                        </m:sSub>
                        <m:d>
                          <m:dPr>
                            <m:endChr m:val="|"/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𝒕</m:t>
                                </m:r>
                              </m:sub>
                            </m:sSub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 </m:t>
                            </m:r>
                          </m:e>
                        </m:d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 </m:t>
                        </m:r>
                        <m:sSub>
                          <m:sSub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𝒙</m:t>
                            </m:r>
                          </m:e>
                          <m:sub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𝟎</m:t>
                            </m:r>
                          </m:sub>
                        </m:s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)</m:t>
                        </m:r>
                        <m:sSub>
                          <m:sSub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𝒒</m:t>
                            </m:r>
                          </m:e>
                          <m:sub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𝝈</m:t>
                            </m:r>
                          </m:sub>
                        </m:sSub>
                        <m:d>
                          <m:dPr>
                            <m:endChr m:val="|"/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𝒕</m:t>
                                </m:r>
                                <m: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−</m:t>
                                </m:r>
                                <m: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𝟏</m:t>
                                </m:r>
                              </m:sub>
                            </m:sSub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 </m:t>
                            </m:r>
                          </m:e>
                        </m:d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 </m:t>
                        </m:r>
                        <m:sSub>
                          <m:sSub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𝒙</m:t>
                            </m:r>
                          </m:e>
                          <m:sub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𝒕</m:t>
                            </m:r>
                          </m:sub>
                        </m:s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, </m:t>
                        </m:r>
                        <m:sSub>
                          <m:sSub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𝒙</m:t>
                            </m:r>
                          </m:e>
                          <m:sub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𝟎</m:t>
                            </m:r>
                          </m:sub>
                        </m:s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)</m:t>
                        </m:r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𝒅</m:t>
                        </m:r>
                        <m:sSub>
                          <m:sSub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𝒙</m:t>
                            </m:r>
                          </m:e>
                          <m:sub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𝒕</m:t>
                            </m:r>
                          </m:sub>
                        </m:sSub>
                      </m:e>
                    </m:nary>
                  </m:oMath>
                </a14:m>
                <a:endParaRPr kumimoji="1" lang="en-US" altLang="ko-KR" sz="2000" b="1" i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  <a:sym typeface="Wingdings" panose="05000000000000000000" pitchFamily="2" charset="2"/>
                </a:endParaRPr>
              </a:p>
              <a:p>
                <a:pPr algn="just">
                  <a:lnSpc>
                    <a:spcPct val="200000"/>
                  </a:lnSpc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ea typeface="Cambria Math" panose="02040503050406030204" pitchFamily="18" charset="0"/>
                    <a:sym typeface="Wingdings" panose="05000000000000000000" pitchFamily="2" charset="2"/>
                  </a:rPr>
                  <a:t>      </a:t>
                </a:r>
                <a14:m>
                  <m:oMath xmlns:m="http://schemas.openxmlformats.org/officeDocument/2006/math">
                    <m:r>
                      <a:rPr kumimoji="1" lang="en-US" altLang="ko-KR" sz="2000" b="1" i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,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  <m:sSub>
                      <m:sSub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𝒒</m:t>
                        </m:r>
                      </m:e>
                      <m:sub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𝝈</m:t>
                        </m:r>
                      </m:sub>
                    </m:sSub>
                    <m:d>
                      <m:dPr>
                        <m:ctrlP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𝒙</m:t>
                            </m:r>
                          </m:e>
                          <m:sub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𝒕</m:t>
                            </m:r>
                          </m:sub>
                        </m:sSub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 |</m:t>
                        </m:r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 </m:t>
                        </m:r>
                        <m:sSub>
                          <m:sSub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𝒙</m:t>
                            </m:r>
                          </m:e>
                          <m:sub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𝟎</m:t>
                            </m:r>
                          </m:sub>
                        </m:sSub>
                      </m:e>
                    </m:d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r>
                      <a:rPr lang="ko-KR" altLang="en-US" sz="2000" b="1" i="1">
                        <a:latin typeface="Cambria Math" panose="02040503050406030204" pitchFamily="18" charset="0"/>
                      </a:rPr>
                      <m:t>𝓝</m:t>
                    </m:r>
                    <m:d>
                      <m:dPr>
                        <m:ctrlPr>
                          <a:rPr lang="en-US" altLang="ko-KR" sz="20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0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ko-KR" sz="2000" b="1" i="1">
                                <a:latin typeface="Cambria Math" panose="02040503050406030204" pitchFamily="18" charset="0"/>
                              </a:rPr>
                              <m:t>𝒕</m:t>
                            </m:r>
                          </m:sub>
                        </m:sSub>
                        <m:r>
                          <a:rPr lang="en-US" altLang="ko-KR" sz="2000" b="1" i="1">
                            <a:latin typeface="Cambria Math" panose="02040503050406030204" pitchFamily="18" charset="0"/>
                          </a:rPr>
                          <m:t>;</m:t>
                        </m:r>
                        <m:rad>
                          <m:radPr>
                            <m:degHide m:val="on"/>
                            <m:ctrlPr>
                              <a:rPr lang="en-US" altLang="ko-KR" sz="2000" b="1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b>
                              <m:sSubPr>
                                <m:ctrlPr>
                                  <a:rPr lang="en-US" altLang="ko-KR" sz="20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2000" b="1" i="1">
                                    <a:latin typeface="Cambria Math" panose="02040503050406030204" pitchFamily="18" charset="0"/>
                                  </a:rPr>
                                  <m:t>𝜶</m:t>
                                </m:r>
                              </m:e>
                              <m:sub>
                                <m:r>
                                  <a:rPr lang="en-US" altLang="ko-KR" sz="2000" b="1" i="1">
                                    <a:latin typeface="Cambria Math" panose="02040503050406030204" pitchFamily="18" charset="0"/>
                                  </a:rPr>
                                  <m:t>𝒕</m:t>
                                </m:r>
                              </m:sub>
                            </m:sSub>
                          </m:e>
                        </m:rad>
                        <m:sSub>
                          <m:sSubPr>
                            <m:ctrlPr>
                              <a:rPr lang="en-US" altLang="ko-KR" sz="20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ko-KR" sz="2000" b="1" i="1"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  <m:r>
                          <a:rPr lang="en-US" altLang="ko-KR" sz="2000" b="1" i="1">
                            <a:latin typeface="Cambria Math" panose="02040503050406030204" pitchFamily="18" charset="0"/>
                          </a:rPr>
                          <m:t>,  </m:t>
                        </m:r>
                        <m:d>
                          <m:dPr>
                            <m:ctrlPr>
                              <a:rPr lang="en-US" altLang="ko-KR" sz="20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000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US" altLang="ko-KR" sz="2000" b="1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ko-KR" sz="20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2000" b="1" i="1">
                                    <a:latin typeface="Cambria Math" panose="02040503050406030204" pitchFamily="18" charset="0"/>
                                  </a:rPr>
                                  <m:t>𝜶</m:t>
                                </m:r>
                              </m:e>
                              <m:sub>
                                <m:r>
                                  <a:rPr lang="en-US" altLang="ko-KR" sz="2000" b="1" i="1">
                                    <a:latin typeface="Cambria Math" panose="02040503050406030204" pitchFamily="18" charset="0"/>
                                  </a:rPr>
                                  <m:t>𝒕</m:t>
                                </m:r>
                              </m:sub>
                            </m:sSub>
                          </m:e>
                        </m:d>
                        <m:r>
                          <a:rPr lang="en-US" altLang="ko-KR" sz="2000" b="1" i="1">
                            <a:latin typeface="Cambria Math" panose="02040503050406030204" pitchFamily="18" charset="0"/>
                          </a:rPr>
                          <m:t>𝑰</m:t>
                        </m:r>
                      </m:e>
                    </m:d>
                    <m:r>
                      <a:rPr lang="en-US" altLang="ko-KR" sz="20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2000" b="1" i="1" smtClean="0">
                        <a:latin typeface="Cambria Math" panose="02040503050406030204" pitchFamily="18" charset="0"/>
                      </a:rPr>
                      <m:t>𝒂𝒏𝒅</m:t>
                    </m:r>
                    <m:r>
                      <a:rPr lang="en-US" altLang="ko-KR" sz="20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2000" b="1" i="1" smtClean="0">
                        <a:latin typeface="Cambria Math" panose="02040503050406030204" pitchFamily="18" charset="0"/>
                      </a:rPr>
                      <m:t>𝑩𝒊𝒔𝒉𝒐𝒑</m:t>
                    </m:r>
                    <m:d>
                      <m:dPr>
                        <m:ctrlP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  <m:t>𝟐𝟎𝟎𝟔</m:t>
                        </m:r>
                        <m: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  <m:t>𝑷𝑹𝑴𝑳</m:t>
                        </m:r>
                      </m:e>
                    </m:d>
                    <m:r>
                      <a:rPr lang="en-US" altLang="ko-KR" sz="2000" b="1" i="1" smtClea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altLang="ko-KR" sz="2000" b="1" i="1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altLang="ko-KR" sz="2000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ko-KR" sz="2000" b="1" i="1" smtClean="0">
                        <a:latin typeface="Cambria Math" panose="02040503050406030204" pitchFamily="18" charset="0"/>
                      </a:rPr>
                      <m:t>𝟏𝟏𝟓</m:t>
                    </m:r>
                    <m:r>
                      <a:rPr lang="en-US" altLang="ko-KR" sz="2000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en-US" altLang="ko-KR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ea typeface="Cambria Math" panose="02040503050406030204" pitchFamily="18" charset="0"/>
                  <a:sym typeface="Wingdings" panose="05000000000000000000" pitchFamily="2" charset="2"/>
                </a:endParaRPr>
              </a:p>
              <a:p>
                <a:pPr marL="342900" indent="-342900" algn="just">
                  <a:lnSpc>
                    <a:spcPct val="200000"/>
                  </a:lnSpc>
                  <a:buFont typeface="Wingdings" panose="05000000000000000000" pitchFamily="2" charset="2"/>
                  <a:buChar char="à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𝒒</m:t>
                        </m:r>
                      </m:e>
                      <m:sub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𝝈</m:t>
                        </m:r>
                      </m:sub>
                    </m:sSub>
                    <m:d>
                      <m:dPr>
                        <m:ctrlP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𝒙</m:t>
                            </m:r>
                          </m:e>
                          <m:sub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𝒕</m:t>
                            </m:r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−</m:t>
                            </m:r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𝟏</m:t>
                            </m:r>
                          </m:sub>
                        </m:sSub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 | </m:t>
                        </m:r>
                        <m:sSub>
                          <m:sSubPr>
                            <m:ctrlP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𝒙</m:t>
                            </m:r>
                          </m:e>
                          <m:sub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𝟎</m:t>
                            </m:r>
                          </m:sub>
                        </m:sSub>
                      </m:e>
                    </m:d>
                    <m:r>
                      <a:rPr kumimoji="1" lang="en-US" altLang="ko-KR" sz="2000" b="1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r>
                      <a:rPr lang="ko-KR" altLang="en-US" sz="2000" b="1" i="1">
                        <a:latin typeface="Cambria Math" panose="02040503050406030204" pitchFamily="18" charset="0"/>
                      </a:rPr>
                      <m:t>𝓝</m:t>
                    </m:r>
                    <m:d>
                      <m:dPr>
                        <m:ctrlPr>
                          <a:rPr lang="en-US" altLang="ko-KR" sz="20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0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ko-KR" sz="2000" b="1" i="1">
                                <a:latin typeface="Cambria Math" panose="02040503050406030204" pitchFamily="18" charset="0"/>
                              </a:rPr>
                              <m:t>𝒕</m:t>
                            </m:r>
                            <m:r>
                              <a:rPr lang="en-US" altLang="ko-KR" sz="2000" b="1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ko-KR" sz="20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altLang="ko-KR" sz="2000" b="1" i="1">
                            <a:latin typeface="Cambria Math" panose="02040503050406030204" pitchFamily="18" charset="0"/>
                          </a:rPr>
                          <m:t>;</m:t>
                        </m:r>
                        <m:rad>
                          <m:radPr>
                            <m:degHide m:val="on"/>
                            <m:ctrlPr>
                              <a:rPr lang="en-US" altLang="ko-KR" sz="2000" b="1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b>
                              <m:sSubPr>
                                <m:ctrlPr>
                                  <a:rPr lang="en-US" altLang="ko-KR" sz="20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2000" b="1" i="1">
                                    <a:latin typeface="Cambria Math" panose="02040503050406030204" pitchFamily="18" charset="0"/>
                                  </a:rPr>
                                  <m:t>𝜶</m:t>
                                </m:r>
                              </m:e>
                              <m:sub>
                                <m:r>
                                  <a:rPr lang="en-US" altLang="ko-KR" sz="2000" b="1" i="1">
                                    <a:latin typeface="Cambria Math" panose="02040503050406030204" pitchFamily="18" charset="0"/>
                                  </a:rPr>
                                  <m:t>𝒕</m:t>
                                </m:r>
                                <m:r>
                                  <a:rPr lang="en-US" altLang="ko-KR" sz="2000" b="1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ko-KR" sz="2000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</m:e>
                        </m:rad>
                        <m:sSub>
                          <m:sSubPr>
                            <m:ctrlPr>
                              <a:rPr lang="en-US" altLang="ko-KR" sz="20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ko-KR" sz="2000" b="1" i="1"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  <m:r>
                          <a:rPr lang="en-US" altLang="ko-KR" sz="2000" b="1" i="1">
                            <a:latin typeface="Cambria Math" panose="02040503050406030204" pitchFamily="18" charset="0"/>
                          </a:rPr>
                          <m:t>,  </m:t>
                        </m:r>
                        <m:d>
                          <m:dPr>
                            <m:ctrlPr>
                              <a:rPr lang="en-US" altLang="ko-KR" sz="20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000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US" altLang="ko-KR" sz="2000" b="1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ko-KR" sz="20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2000" b="1" i="1">
                                    <a:latin typeface="Cambria Math" panose="02040503050406030204" pitchFamily="18" charset="0"/>
                                  </a:rPr>
                                  <m:t>𝜶</m:t>
                                </m:r>
                              </m:e>
                              <m:sub>
                                <m:r>
                                  <a:rPr lang="en-US" altLang="ko-KR" sz="2000" b="1" i="1">
                                    <a:latin typeface="Cambria Math" panose="02040503050406030204" pitchFamily="18" charset="0"/>
                                  </a:rPr>
                                  <m:t>𝒕</m:t>
                                </m:r>
                                <m:r>
                                  <a:rPr lang="en-US" altLang="ko-KR" sz="2000" b="1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ko-KR" sz="2000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</m:e>
                        </m:d>
                        <m:r>
                          <a:rPr lang="en-US" altLang="ko-KR" sz="2000" b="1" i="1">
                            <a:latin typeface="Cambria Math" panose="02040503050406030204" pitchFamily="18" charset="0"/>
                          </a:rPr>
                          <m:t>𝑰</m:t>
                        </m:r>
                      </m:e>
                    </m:d>
                    <m:r>
                      <m:rPr>
                        <m:nor/>
                      </m:rPr>
                      <a:rPr kumimoji="1" lang="en-US" altLang="ko-KR" sz="20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</m:oMath>
                </a14:m>
                <a:endParaRPr kumimoji="1" lang="en-US" altLang="ko-KR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ea typeface="Cambria Math" panose="02040503050406030204" pitchFamily="18" charset="0"/>
                  <a:sym typeface="Wingdings" panose="05000000000000000000" pitchFamily="2" charset="2"/>
                </a:endParaRPr>
              </a:p>
            </p:txBody>
          </p:sp>
        </mc:Choice>
        <mc:Fallback>
          <p:sp>
            <p:nvSpPr>
              <p:cNvPr id="7" name="텍스트 상자 9">
                <a:extLst>
                  <a:ext uri="{FF2B5EF4-FFF2-40B4-BE49-F238E27FC236}">
                    <a16:creationId xmlns:a16="http://schemas.microsoft.com/office/drawing/2014/main" id="{6827F8A4-E9C3-4217-AFFC-98DADCB055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0000" y="1080000"/>
                <a:ext cx="10445596" cy="4048801"/>
              </a:xfrm>
              <a:prstGeom prst="rect">
                <a:avLst/>
              </a:prstGeom>
              <a:blipFill>
                <a:blip r:embed="rId2"/>
                <a:stretch>
                  <a:fillRect l="-525" b="-13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954179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PR(p_i) = \frac{1-d}{N} + d \sum_{p_j \in M(p_i)} \frac{PR (p_j)}{L(p_j)}">
            <a:extLst>
              <a:ext uri="{FF2B5EF4-FFF2-40B4-BE49-F238E27FC236}">
                <a16:creationId xmlns:a16="http://schemas.microsoft.com/office/drawing/2014/main" id="{C827766C-561A-436F-BEE7-B7328BBB8C9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텍스트 상자 9">
            <a:extLst>
              <a:ext uri="{FF2B5EF4-FFF2-40B4-BE49-F238E27FC236}">
                <a16:creationId xmlns:a16="http://schemas.microsoft.com/office/drawing/2014/main" id="{CE7F4907-B4CF-4ED2-A395-257817E95CD8}"/>
              </a:ext>
            </a:extLst>
          </p:cNvPr>
          <p:cNvSpPr txBox="1"/>
          <p:nvPr/>
        </p:nvSpPr>
        <p:spPr>
          <a:xfrm>
            <a:off x="648000" y="936000"/>
            <a:ext cx="10908000" cy="4303229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Before Getting Started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Diffusion Model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DDPM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DDIM</a:t>
            </a:r>
          </a:p>
          <a:p>
            <a:pPr marL="914400" lvl="1" indent="-457200">
              <a:lnSpc>
                <a:spcPct val="200000"/>
              </a:lnSpc>
              <a:buFont typeface="+mj-lt"/>
              <a:buAutoNum type="arabicPeriod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Non-Markovian Forward Process</a:t>
            </a:r>
          </a:p>
          <a:p>
            <a:pPr marL="914400" lvl="1" indent="-457200">
              <a:lnSpc>
                <a:spcPct val="200000"/>
              </a:lnSpc>
              <a:buFont typeface="+mj-lt"/>
              <a:buAutoNum type="arabicPeriod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Generative Process</a:t>
            </a:r>
          </a:p>
          <a:p>
            <a:pPr marL="914400" lvl="1" indent="-457200">
              <a:lnSpc>
                <a:spcPct val="200000"/>
              </a:lnSpc>
              <a:buFont typeface="+mj-lt"/>
              <a:buAutoNum type="arabicPeriod"/>
            </a:pPr>
            <a:endParaRPr kumimoji="1" lang="en-US" altLang="ko-KR" sz="2000" b="1" dirty="0">
              <a:solidFill>
                <a:schemeClr val="tx1">
                  <a:lumMod val="95000"/>
                  <a:lumOff val="5000"/>
                </a:schemeClr>
              </a:solidFill>
              <a:ea typeface="Noto Sans CJK KR Medium" panose="020B0600000000000000" pitchFamily="34" charset="-127"/>
              <a:cs typeface="Noto Sans CJK KR DemiLight" charset="-127"/>
              <a:sym typeface="Wingdings" panose="05000000000000000000" pitchFamily="2" charset="2"/>
            </a:endParaRP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endParaRPr kumimoji="1" lang="en-US" altLang="ko-KR" sz="2000" b="1" dirty="0">
              <a:solidFill>
                <a:schemeClr val="tx1">
                  <a:lumMod val="95000"/>
                  <a:lumOff val="5000"/>
                </a:schemeClr>
              </a:solidFill>
              <a:ea typeface="Noto Sans CJK KR Medium" panose="020B0600000000000000" pitchFamily="34" charset="-127"/>
              <a:cs typeface="Noto Sans CJK KR DemiLight" charset="-127"/>
              <a:sym typeface="Wingdings" panose="05000000000000000000" pitchFamily="2" charset="2"/>
            </a:endParaRP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endParaRPr kumimoji="1" lang="en-US" altLang="ko-KR" sz="2000" b="1" dirty="0">
              <a:solidFill>
                <a:schemeClr val="tx1">
                  <a:lumMod val="95000"/>
                  <a:lumOff val="5000"/>
                </a:schemeClr>
              </a:solidFill>
              <a:ea typeface="Noto Sans CJK KR Medium" panose="020B0600000000000000" pitchFamily="34" charset="-127"/>
              <a:cs typeface="Noto Sans CJK KR DemiLight" charset="-127"/>
              <a:sym typeface="Wingdings" panose="05000000000000000000" pitchFamily="2" charset="2"/>
            </a:endParaRP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endParaRPr kumimoji="1" lang="en-US" altLang="ko-KR" sz="2000" b="1" dirty="0">
              <a:solidFill>
                <a:schemeClr val="tx1">
                  <a:lumMod val="95000"/>
                  <a:lumOff val="5000"/>
                </a:schemeClr>
              </a:solidFill>
              <a:ea typeface="Noto Sans CJK KR Medium" panose="020B0600000000000000" pitchFamily="34" charset="-127"/>
              <a:cs typeface="Noto Sans CJK KR DemiLight" charset="-127"/>
              <a:sym typeface="Wingdings" panose="05000000000000000000" pitchFamily="2" charset="2"/>
            </a:endParaRP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endParaRPr kumimoji="1" lang="en-US" altLang="ko-KR" sz="2000" b="1" dirty="0">
              <a:solidFill>
                <a:schemeClr val="tx1">
                  <a:lumMod val="95000"/>
                  <a:lumOff val="5000"/>
                </a:schemeClr>
              </a:solidFill>
              <a:ea typeface="Noto Sans CJK KR Medium" panose="020B0600000000000000" pitchFamily="34" charset="-127"/>
              <a:cs typeface="Noto Sans CJK KR DemiLight" charset="-127"/>
              <a:sym typeface="Wingdings" panose="05000000000000000000" pitchFamily="2" charset="2"/>
            </a:endParaRP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endParaRPr kumimoji="1" lang="en-US" altLang="ko-KR" sz="2000" b="1" dirty="0">
              <a:solidFill>
                <a:schemeClr val="tx1">
                  <a:lumMod val="95000"/>
                  <a:lumOff val="5000"/>
                </a:schemeClr>
              </a:solidFill>
              <a:ea typeface="Noto Sans CJK KR Medium" panose="020B0600000000000000" pitchFamily="34" charset="-127"/>
              <a:cs typeface="Noto Sans CJK KR DemiLight" charset="-127"/>
              <a:sym typeface="Wingdings" panose="05000000000000000000" pitchFamily="2" charset="2"/>
            </a:endParaRP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endParaRPr kumimoji="1" lang="en-US" altLang="ko-KR" sz="2000" b="1" dirty="0">
              <a:solidFill>
                <a:schemeClr val="tx1">
                  <a:lumMod val="95000"/>
                  <a:lumOff val="5000"/>
                </a:schemeClr>
              </a:solidFill>
              <a:ea typeface="Noto Sans CJK KR Medium" panose="020B0600000000000000" pitchFamily="34" charset="-127"/>
              <a:cs typeface="Noto Sans CJK KR DemiLight" charset="-127"/>
              <a:sym typeface="Wingdings" panose="05000000000000000000" pitchFamily="2" charset="2"/>
            </a:endParaRP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endParaRPr kumimoji="1" lang="en-US" altLang="ko-KR" sz="2000" b="1" dirty="0">
              <a:solidFill>
                <a:schemeClr val="tx1">
                  <a:lumMod val="95000"/>
                  <a:lumOff val="5000"/>
                </a:schemeClr>
              </a:solidFill>
              <a:ea typeface="Noto Sans CJK KR Medium" panose="020B0600000000000000" pitchFamily="34" charset="-127"/>
              <a:cs typeface="Noto Sans CJK KR DemiLight" charset="-127"/>
              <a:sym typeface="Wingdings" panose="05000000000000000000" pitchFamily="2" charset="2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3758E48-1ECC-BB67-7F99-89F66F3112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4044112"/>
              </p:ext>
            </p:extLst>
          </p:nvPr>
        </p:nvGraphicFramePr>
        <p:xfrm>
          <a:off x="-1" y="13580"/>
          <a:ext cx="12192000" cy="7266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726649">
                <a:tc>
                  <a:txBody>
                    <a:bodyPr/>
                    <a:lstStyle/>
                    <a:p>
                      <a:pPr marL="0" indent="0" algn="just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24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     </a:t>
                      </a:r>
                      <a:r>
                        <a:rPr lang="en-US" altLang="ko-KR" sz="28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Contents</a:t>
                      </a:r>
                      <a:endParaRPr lang="en-US" altLang="ko-KR" sz="24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graphicFrame>
        <p:nvGraphicFramePr>
          <p:cNvPr id="4" name="표 2">
            <a:extLst>
              <a:ext uri="{FF2B5EF4-FFF2-40B4-BE49-F238E27FC236}">
                <a16:creationId xmlns:a16="http://schemas.microsoft.com/office/drawing/2014/main" id="{783E0C18-828C-64AA-8173-FE2538FC57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593672"/>
              </p:ext>
            </p:extLst>
          </p:nvPr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  <a:ea typeface="Noto Sans CJK KR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BD15B64-EE35-480E-A894-1003F84DF9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C&amp;I Lab </a:t>
            </a:r>
            <a:r>
              <a:rPr lang="ko-KR" altLang="en-US"/>
              <a:t>박찬호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09EEB53-D084-48E6-9D59-D8C77C479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97506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2">
            <a:extLst>
              <a:ext uri="{FF2B5EF4-FFF2-40B4-BE49-F238E27FC236}">
                <a16:creationId xmlns:a16="http://schemas.microsoft.com/office/drawing/2014/main" id="{AD1C9830-2370-86E1-2FD7-12302AF1D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0559038"/>
              </p:ext>
            </p:extLst>
          </p:nvPr>
        </p:nvGraphicFramePr>
        <p:xfrm>
          <a:off x="-1" y="13580"/>
          <a:ext cx="12192000" cy="7266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726649">
                <a:tc>
                  <a:txBody>
                    <a:bodyPr/>
                    <a:lstStyle/>
                    <a:p>
                      <a:pPr marL="457200" lvl="1" indent="0" algn="just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2800" b="1" kern="120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DDIM – Forward </a:t>
                      </a:r>
                      <a:endParaRPr lang="en-US" altLang="ko-KR" sz="2400" b="1" kern="1200" dirty="0">
                        <a:solidFill>
                          <a:schemeClr val="tx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87001FAF-3034-866E-5E9E-981DCE9BAD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8943554"/>
              </p:ext>
            </p:extLst>
          </p:nvPr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5C076D15-DEB8-401B-850D-D45890510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C&amp;I Lab </a:t>
            </a:r>
            <a:r>
              <a:rPr lang="ko-KR" altLang="en-US" dirty="0"/>
              <a:t>박찬호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60B31EB-3674-4C9A-9C3D-D4AA041FC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20</a:t>
            </a:fld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텍스트 상자 9">
                <a:extLst>
                  <a:ext uri="{FF2B5EF4-FFF2-40B4-BE49-F238E27FC236}">
                    <a16:creationId xmlns:a16="http://schemas.microsoft.com/office/drawing/2014/main" id="{6827F8A4-E9C3-4217-AFFC-98DADCB05545}"/>
                  </a:ext>
                </a:extLst>
              </p:cNvPr>
              <p:cNvSpPr txBox="1"/>
              <p:nvPr/>
            </p:nvSpPr>
            <p:spPr>
              <a:xfrm>
                <a:off x="1080000" y="232711"/>
                <a:ext cx="10445596" cy="37369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2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2000" b="1" i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𝒒</m:t>
                      </m:r>
                      <m:d>
                        <m:dPr>
                          <m:ctrlPr>
                            <a:rPr kumimoji="1" lang="en-US" altLang="ko-KR" sz="2000" b="1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sz="2000" b="1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anose="05000000000000000000" pitchFamily="2" charset="2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1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𝒙</m:t>
                              </m:r>
                            </m:e>
                            <m:sub>
                              <m:r>
                                <a:rPr kumimoji="1" lang="en-US" altLang="ko-KR" sz="2000" b="1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𝒕</m:t>
                              </m:r>
                            </m:sub>
                          </m:sSub>
                          <m:r>
                            <a:rPr kumimoji="1" lang="en-US" altLang="ko-KR" sz="2000" b="1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anose="05000000000000000000" pitchFamily="2" charset="2"/>
                            </a:rPr>
                            <m:t> | </m:t>
                          </m:r>
                          <m:sSub>
                            <m:sSubPr>
                              <m:ctrlPr>
                                <a:rPr kumimoji="1" lang="en-US" altLang="ko-KR" sz="2000" b="1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anose="05000000000000000000" pitchFamily="2" charset="2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1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𝒙</m:t>
                              </m:r>
                            </m:e>
                            <m:sub>
                              <m:r>
                                <a:rPr kumimoji="1" lang="en-US" altLang="ko-KR" sz="2000" b="1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𝒕</m:t>
                              </m:r>
                              <m:r>
                                <a:rPr kumimoji="1" lang="en-US" altLang="ko-KR" sz="2000" b="1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−</m:t>
                              </m:r>
                              <m:r>
                                <a:rPr kumimoji="1" lang="en-US" altLang="ko-KR" sz="2000" b="1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𝟏</m:t>
                              </m:r>
                            </m:sub>
                          </m:sSub>
                          <m:r>
                            <a:rPr kumimoji="1" lang="en-US" altLang="ko-KR" sz="2000" b="1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anose="05000000000000000000" pitchFamily="2" charset="2"/>
                            </a:rPr>
                            <m:t>, </m:t>
                          </m:r>
                          <m:sSub>
                            <m:sSubPr>
                              <m:ctrlPr>
                                <a:rPr kumimoji="1" lang="en-US" altLang="ko-KR" sz="2000" b="1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anose="05000000000000000000" pitchFamily="2" charset="2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1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𝒙</m:t>
                              </m:r>
                            </m:e>
                            <m:sub>
                              <m:r>
                                <a:rPr kumimoji="1" lang="en-US" altLang="ko-KR" sz="2000" b="1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𝟎</m:t>
                              </m:r>
                            </m:sub>
                          </m:sSub>
                        </m:e>
                      </m:d>
                      <m:r>
                        <a:rPr kumimoji="1" lang="en-US" altLang="ko-KR" sz="2000" b="1" i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=</m:t>
                      </m:r>
                      <m:f>
                        <m:fPr>
                          <m:ctrlPr>
                            <a:rPr kumimoji="1" lang="en-US" altLang="ko-KR" sz="2000" b="1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fPr>
                        <m:num>
                          <m:r>
                            <a:rPr kumimoji="1" lang="en-US" altLang="ko-KR" sz="2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anose="05000000000000000000" pitchFamily="2" charset="2"/>
                            </a:rPr>
                            <m:t>𝒒</m:t>
                          </m:r>
                          <m:d>
                            <m:dPr>
                              <m:ctrlPr>
                                <a:rPr kumimoji="1" lang="en-US" altLang="ko-KR" sz="2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anose="05000000000000000000" pitchFamily="2" charset="2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ko-KR" sz="20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0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kumimoji="1" lang="en-US" altLang="ko-KR" sz="20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𝒕</m:t>
                                  </m:r>
                                  <m:r>
                                    <a:rPr kumimoji="1" lang="en-US" altLang="ko-KR" sz="20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−</m:t>
                                  </m:r>
                                  <m:r>
                                    <a:rPr kumimoji="1" lang="en-US" altLang="ko-KR" sz="20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kumimoji="1" lang="en-US" altLang="ko-KR" sz="2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 | </m:t>
                              </m:r>
                              <m:sSub>
                                <m:sSubPr>
                                  <m:ctrlPr>
                                    <a:rPr kumimoji="1" lang="en-US" altLang="ko-KR" sz="20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0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kumimoji="1" lang="en-US" altLang="ko-KR" sz="20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𝒕</m:t>
                                  </m:r>
                                </m:sub>
                              </m:sSub>
                              <m:r>
                                <a:rPr kumimoji="1" lang="en-US" altLang="ko-KR" sz="2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,  </m:t>
                              </m:r>
                              <m:sSub>
                                <m:sSubPr>
                                  <m:ctrlPr>
                                    <a:rPr kumimoji="1" lang="en-US" altLang="ko-KR" sz="20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0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kumimoji="1" lang="en-US" altLang="ko-KR" sz="20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𝟎</m:t>
                                  </m:r>
                                </m:sub>
                              </m:sSub>
                            </m:e>
                          </m:d>
                          <m:r>
                            <a:rPr kumimoji="1" lang="en-US" altLang="ko-KR" sz="2000" b="1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anose="05000000000000000000" pitchFamily="2" charset="2"/>
                            </a:rPr>
                            <m:t>𝒒</m:t>
                          </m:r>
                          <m:d>
                            <m:dPr>
                              <m:ctrlPr>
                                <a:rPr kumimoji="1" lang="en-US" altLang="ko-KR" sz="2000" b="1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anose="05000000000000000000" pitchFamily="2" charset="2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ko-KR" sz="2000" b="1" i="1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000" b="1" i="1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kumimoji="1" lang="en-US" altLang="ko-KR" sz="2000" b="1" i="1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𝒕</m:t>
                                  </m:r>
                                </m:sub>
                              </m:sSub>
                              <m:r>
                                <a:rPr kumimoji="1" lang="en-US" altLang="ko-KR" sz="2000" b="1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 | </m:t>
                              </m:r>
                              <m:sSub>
                                <m:sSubPr>
                                  <m:ctrlPr>
                                    <a:rPr kumimoji="1" lang="en-US" altLang="ko-KR" sz="2000" b="1" i="1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000" b="1" i="1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kumimoji="1" lang="en-US" altLang="ko-KR" sz="2000" b="1" i="1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𝟎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kumimoji="1" lang="en-US" altLang="ko-KR" sz="2000" b="1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anose="05000000000000000000" pitchFamily="2" charset="2"/>
                            </a:rPr>
                            <m:t>𝒒</m:t>
                          </m:r>
                          <m:d>
                            <m:dPr>
                              <m:endChr m:val="|"/>
                              <m:ctrlPr>
                                <a:rPr kumimoji="1" lang="en-US" altLang="ko-KR" sz="2000" b="1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anose="05000000000000000000" pitchFamily="2" charset="2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ko-KR" sz="2000" b="1" i="1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000" b="1" i="1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kumimoji="1" lang="en-US" altLang="ko-KR" sz="2000" b="1" i="1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𝒕</m:t>
                                  </m:r>
                                  <m:r>
                                    <a:rPr kumimoji="1" lang="en-US" altLang="ko-KR" sz="2000" b="1" i="1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−</m:t>
                                  </m:r>
                                  <m:r>
                                    <a:rPr kumimoji="1" lang="en-US" altLang="ko-KR" sz="2000" b="1" i="1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kumimoji="1" lang="en-US" altLang="ko-KR" sz="2000" b="1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 </m:t>
                              </m:r>
                            </m:e>
                          </m:d>
                          <m:r>
                            <a:rPr kumimoji="1" lang="en-US" altLang="ko-KR" sz="2000" b="1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anose="05000000000000000000" pitchFamily="2" charset="2"/>
                            </a:rPr>
                            <m:t> </m:t>
                          </m:r>
                          <m:sSub>
                            <m:sSubPr>
                              <m:ctrlPr>
                                <a:rPr kumimoji="1" lang="en-US" altLang="ko-KR" sz="2000" b="1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anose="05000000000000000000" pitchFamily="2" charset="2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1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𝒙</m:t>
                              </m:r>
                            </m:e>
                            <m:sub>
                              <m:r>
                                <a:rPr kumimoji="1" lang="en-US" altLang="ko-KR" sz="2000" b="1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𝟎</m:t>
                              </m:r>
                            </m:sub>
                          </m:sSub>
                          <m:r>
                            <a:rPr kumimoji="1" lang="en-US" altLang="ko-KR" sz="2000" b="1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anose="05000000000000000000" pitchFamily="2" charset="2"/>
                            </a:rPr>
                            <m:t>)</m:t>
                          </m:r>
                        </m:den>
                      </m:f>
                      <m:r>
                        <a:rPr kumimoji="1" lang="en-US" altLang="ko-KR" sz="2000" b="1" i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, </m:t>
                      </m:r>
                      <m:sSub>
                        <m:sSubPr>
                          <m:ctrlPr>
                            <a:rPr kumimoji="1" lang="en-US" altLang="ko-KR" sz="2000" b="1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kumimoji="1" lang="en-US" altLang="ko-KR" sz="2000" b="1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anose="05000000000000000000" pitchFamily="2" charset="2"/>
                            </a:rPr>
                            <m:t>𝒒</m:t>
                          </m:r>
                        </m:e>
                        <m:sub>
                          <m:r>
                            <a:rPr kumimoji="1" lang="en-US" altLang="ko-KR" sz="2000" b="1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anose="05000000000000000000" pitchFamily="2" charset="2"/>
                            </a:rPr>
                            <m:t>𝝈</m:t>
                          </m:r>
                        </m:sub>
                      </m:sSub>
                      <m:d>
                        <m:dPr>
                          <m:ctrlPr>
                            <a:rPr kumimoji="1" lang="en-US" altLang="ko-KR" sz="2000" b="1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sz="2000" b="1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anose="05000000000000000000" pitchFamily="2" charset="2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1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𝒙</m:t>
                              </m:r>
                            </m:e>
                            <m:sub>
                              <m:r>
                                <a:rPr kumimoji="1" lang="en-US" altLang="ko-KR" sz="2000" b="1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𝟏</m:t>
                              </m:r>
                              <m:r>
                                <a:rPr kumimoji="1" lang="en-US" altLang="ko-KR" sz="2000" b="1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:</m:t>
                              </m:r>
                              <m:r>
                                <a:rPr kumimoji="1" lang="en-US" altLang="ko-KR" sz="2000" b="1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𝑻</m:t>
                              </m:r>
                            </m:sub>
                          </m:sSub>
                          <m:r>
                            <a:rPr kumimoji="1" lang="en-US" altLang="ko-KR" sz="2000" b="1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anose="05000000000000000000" pitchFamily="2" charset="2"/>
                            </a:rPr>
                            <m:t> | </m:t>
                          </m:r>
                          <m:sSub>
                            <m:sSubPr>
                              <m:ctrlPr>
                                <a:rPr kumimoji="1" lang="en-US" altLang="ko-KR" sz="2000" b="1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anose="05000000000000000000" pitchFamily="2" charset="2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1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𝒙</m:t>
                              </m:r>
                            </m:e>
                            <m:sub>
                              <m:r>
                                <a:rPr kumimoji="1" lang="en-US" altLang="ko-KR" sz="2000" b="1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𝟎</m:t>
                              </m:r>
                            </m:sub>
                          </m:sSub>
                        </m:e>
                      </m:d>
                      <m:r>
                        <a:rPr kumimoji="1" lang="en-US" altLang="ko-KR" sz="2000" b="1" i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≔</m:t>
                      </m:r>
                      <m:sSub>
                        <m:sSubPr>
                          <m:ctrlPr>
                            <a:rPr kumimoji="1" lang="en-US" altLang="ko-KR" sz="2000" b="1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kumimoji="1" lang="en-US" altLang="ko-KR" sz="2000" b="1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anose="05000000000000000000" pitchFamily="2" charset="2"/>
                            </a:rPr>
                            <m:t>𝒒</m:t>
                          </m:r>
                        </m:e>
                        <m:sub>
                          <m:r>
                            <a:rPr kumimoji="1" lang="en-US" altLang="ko-KR" sz="2000" b="1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anose="05000000000000000000" pitchFamily="2" charset="2"/>
                            </a:rPr>
                            <m:t>𝝈</m:t>
                          </m:r>
                        </m:sub>
                      </m:sSub>
                      <m:d>
                        <m:dPr>
                          <m:ctrlPr>
                            <a:rPr kumimoji="1" lang="en-US" altLang="ko-KR" sz="2000" b="1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sz="2000" b="1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anose="05000000000000000000" pitchFamily="2" charset="2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1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𝒙</m:t>
                              </m:r>
                            </m:e>
                            <m:sub>
                              <m:r>
                                <a:rPr kumimoji="1" lang="en-US" altLang="ko-KR" sz="2000" b="1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𝑻</m:t>
                              </m:r>
                            </m:sub>
                          </m:sSub>
                          <m:r>
                            <a:rPr kumimoji="1" lang="en-US" altLang="ko-KR" sz="2000" b="1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anose="05000000000000000000" pitchFamily="2" charset="2"/>
                            </a:rPr>
                            <m:t> | </m:t>
                          </m:r>
                          <m:sSub>
                            <m:sSubPr>
                              <m:ctrlPr>
                                <a:rPr kumimoji="1" lang="en-US" altLang="ko-KR" sz="2000" b="1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anose="05000000000000000000" pitchFamily="2" charset="2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1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𝒙</m:t>
                              </m:r>
                            </m:e>
                            <m:sub>
                              <m:r>
                                <a:rPr kumimoji="1" lang="en-US" altLang="ko-KR" sz="2000" b="1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𝟎</m:t>
                              </m:r>
                            </m:sub>
                          </m:sSub>
                        </m:e>
                      </m:d>
                      <m:nary>
                        <m:naryPr>
                          <m:chr m:val="∏"/>
                          <m:ctrlPr>
                            <a:rPr kumimoji="1" lang="en-US" altLang="ko-KR" sz="2000" b="1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ko-KR" sz="2000" b="1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anose="05000000000000000000" pitchFamily="2" charset="2"/>
                            </a:rPr>
                            <m:t>𝒕</m:t>
                          </m:r>
                          <m:r>
                            <a:rPr kumimoji="1" lang="en-US" altLang="ko-KR" sz="2000" b="1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anose="05000000000000000000" pitchFamily="2" charset="2"/>
                            </a:rPr>
                            <m:t>=</m:t>
                          </m:r>
                          <m:r>
                            <a:rPr kumimoji="1" lang="en-US" altLang="ko-KR" sz="2000" b="1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anose="05000000000000000000" pitchFamily="2" charset="2"/>
                            </a:rPr>
                            <m:t>𝟐</m:t>
                          </m:r>
                        </m:sub>
                        <m:sup>
                          <m:r>
                            <a:rPr kumimoji="1" lang="en-US" altLang="ko-KR" sz="2000" b="1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anose="05000000000000000000" pitchFamily="2" charset="2"/>
                            </a:rPr>
                            <m:t>𝑻</m:t>
                          </m:r>
                        </m:sup>
                        <m:e>
                          <m:r>
                            <a:rPr kumimoji="1" lang="en-US" altLang="ko-KR" sz="2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anose="05000000000000000000" pitchFamily="2" charset="2"/>
                            </a:rPr>
                            <m:t>𝒒</m:t>
                          </m:r>
                          <m:d>
                            <m:dPr>
                              <m:ctrlPr>
                                <a:rPr kumimoji="1" lang="en-US" altLang="ko-KR" sz="2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anose="05000000000000000000" pitchFamily="2" charset="2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ko-KR" sz="20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0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kumimoji="1" lang="en-US" altLang="ko-KR" sz="20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𝒕</m:t>
                                  </m:r>
                                  <m:r>
                                    <a:rPr kumimoji="1" lang="en-US" altLang="ko-KR" sz="20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−</m:t>
                                  </m:r>
                                  <m:r>
                                    <a:rPr kumimoji="1" lang="en-US" altLang="ko-KR" sz="20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kumimoji="1" lang="en-US" altLang="ko-KR" sz="2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 | </m:t>
                              </m:r>
                              <m:sSub>
                                <m:sSubPr>
                                  <m:ctrlPr>
                                    <a:rPr kumimoji="1" lang="en-US" altLang="ko-KR" sz="20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0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kumimoji="1" lang="en-US" altLang="ko-KR" sz="20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𝒕</m:t>
                                  </m:r>
                                </m:sub>
                              </m:sSub>
                              <m:r>
                                <a:rPr kumimoji="1" lang="en-US" altLang="ko-KR" sz="2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kumimoji="1" lang="en-US" altLang="ko-KR" sz="20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0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kumimoji="1" lang="en-US" altLang="ko-KR" sz="20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𝟎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kumimoji="1" lang="en-US" altLang="ko-KR" sz="2000" b="1" dirty="0">
                  <a:solidFill>
                    <a:srgbClr val="FF0000"/>
                  </a:solidFill>
                  <a:ea typeface="Cambria Math" panose="02040503050406030204" pitchFamily="18" charset="0"/>
                  <a:sym typeface="Wingdings" panose="05000000000000000000" pitchFamily="2" charset="2"/>
                </a:endParaRPr>
              </a:p>
              <a:p>
                <a:pPr marL="342900" indent="-342900" algn="just">
                  <a:lnSpc>
                    <a:spcPct val="200000"/>
                  </a:lnSpc>
                  <a:buFont typeface="Wingdings" panose="05000000000000000000" pitchFamily="2" charset="2"/>
                  <a:buChar char="à"/>
                </a:pPr>
                <a14:m>
                  <m:oMath xmlns:m="http://schemas.openxmlformats.org/officeDocument/2006/math"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𝒅𝒆𝒇𝒊𝒏𝒆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  <m:sSub>
                      <m:sSubPr>
                        <m:ctrlP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𝒒</m:t>
                        </m:r>
                      </m:e>
                      <m:sub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𝝈</m:t>
                        </m:r>
                      </m:sub>
                    </m:sSub>
                    <m:d>
                      <m:dPr>
                        <m:endChr m:val="|"/>
                        <m:ctrlP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𝒙</m:t>
                            </m:r>
                          </m:e>
                          <m:sub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𝒕</m:t>
                            </m:r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−</m:t>
                            </m:r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𝟏</m:t>
                            </m:r>
                          </m:sub>
                        </m:sSub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 </m:t>
                        </m:r>
                      </m:e>
                    </m:d>
                    <m:r>
                      <a:rPr kumimoji="1" lang="en-US" altLang="ko-KR" sz="2000" b="1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  <m:sSub>
                      <m:sSubPr>
                        <m:ctrlP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𝒙</m:t>
                        </m:r>
                      </m:e>
                      <m:sub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𝒕</m:t>
                        </m:r>
                      </m:sub>
                    </m:sSub>
                    <m:r>
                      <a:rPr kumimoji="1" lang="en-US" altLang="ko-KR" sz="2000" b="1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, </m:t>
                    </m:r>
                    <m:sSub>
                      <m:sSubPr>
                        <m:ctrlP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𝒙</m:t>
                        </m:r>
                      </m:e>
                      <m:sub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𝟎</m:t>
                        </m:r>
                      </m:sub>
                    </m:sSub>
                    <m:r>
                      <a:rPr kumimoji="1" lang="en-US" altLang="ko-KR" sz="2000" b="1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)=</m:t>
                    </m:r>
                    <m:r>
                      <a:rPr lang="ko-KR" altLang="en-US" sz="2000" b="1" i="1">
                        <a:latin typeface="Cambria Math" panose="02040503050406030204" pitchFamily="18" charset="0"/>
                      </a:rPr>
                      <m:t>𝓝</m:t>
                    </m:r>
                    <m:d>
                      <m:dPr>
                        <m:ctrlPr>
                          <a:rPr lang="en-US" altLang="ko-KR" sz="20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US" altLang="ko-KR" sz="2000" b="1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b>
                              <m:sSubPr>
                                <m:ctrlPr>
                                  <a:rPr lang="en-US" altLang="ko-KR" sz="20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2000" b="1" i="1">
                                    <a:latin typeface="Cambria Math" panose="02040503050406030204" pitchFamily="18" charset="0"/>
                                  </a:rPr>
                                  <m:t>𝜶</m:t>
                                </m:r>
                              </m:e>
                              <m:sub>
                                <m:r>
                                  <a:rPr lang="en-US" altLang="ko-KR" sz="2000" b="1" i="1">
                                    <a:latin typeface="Cambria Math" panose="02040503050406030204" pitchFamily="18" charset="0"/>
                                  </a:rPr>
                                  <m:t>𝒕</m:t>
                                </m:r>
                                <m:r>
                                  <a:rPr lang="en-US" altLang="ko-KR" sz="2000" b="1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ko-KR" sz="2000" b="1" i="1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</m:e>
                        </m:rad>
                        <m:sSub>
                          <m:sSubPr>
                            <m:ctrlPr>
                              <a:rPr lang="en-US" altLang="ko-KR" sz="20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ko-KR" sz="2000" b="1" i="1"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  <m:r>
                          <a:rPr lang="en-US" altLang="ko-KR" sz="2000" b="1" i="1">
                            <a:latin typeface="Cambria Math" panose="02040503050406030204" pitchFamily="18" charset="0"/>
                          </a:rPr>
                          <m:t>+</m:t>
                        </m:r>
                        <m:rad>
                          <m:radPr>
                            <m:degHide m:val="on"/>
                            <m:ctrlPr>
                              <a:rPr lang="en-US" altLang="ko-KR" sz="2000" b="1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ko-KR" sz="2000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US" altLang="ko-KR" sz="2000" b="1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ko-KR" sz="20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2000" b="1" i="1">
                                    <a:latin typeface="Cambria Math" panose="02040503050406030204" pitchFamily="18" charset="0"/>
                                  </a:rPr>
                                  <m:t>𝜶</m:t>
                                </m:r>
                              </m:e>
                              <m:sub>
                                <m:r>
                                  <a:rPr lang="en-US" altLang="ko-KR" sz="2000" b="1" i="1">
                                    <a:latin typeface="Cambria Math" panose="02040503050406030204" pitchFamily="18" charset="0"/>
                                  </a:rPr>
                                  <m:t>𝒕</m:t>
                                </m:r>
                                <m:r>
                                  <a:rPr lang="en-US" altLang="ko-KR" sz="2000" b="1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ko-KR" sz="2000" b="1" i="1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  <m:r>
                              <a:rPr lang="en-US" altLang="ko-KR" sz="2000" b="1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Sup>
                              <m:sSubSupPr>
                                <m:ctrlPr>
                                  <a:rPr lang="en-US" altLang="ko-KR" sz="2000" b="1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ko-KR" sz="2000" b="1" i="1">
                                    <a:latin typeface="Cambria Math" panose="02040503050406030204" pitchFamily="18" charset="0"/>
                                  </a:rPr>
                                  <m:t>𝝈</m:t>
                                </m:r>
                              </m:e>
                              <m:sub>
                                <m:r>
                                  <a:rPr lang="en-US" altLang="ko-KR" sz="2000" b="1" i="1">
                                    <a:latin typeface="Cambria Math" panose="02040503050406030204" pitchFamily="18" charset="0"/>
                                  </a:rPr>
                                  <m:t>𝒕</m:t>
                                </m:r>
                              </m:sub>
                              <m:sup>
                                <m:r>
                                  <a:rPr lang="en-US" altLang="ko-KR" sz="2000" b="1" i="1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p>
                            </m:sSubSup>
                          </m:e>
                        </m:rad>
                        <m:r>
                          <a:rPr lang="en-US" altLang="ko-KR" sz="2000" b="1" i="1">
                            <a:latin typeface="Cambria Math" panose="02040503050406030204" pitchFamily="18" charset="0"/>
                          </a:rPr>
                          <m:t>∙</m:t>
                        </m:r>
                        <m:f>
                          <m:fPr>
                            <m:ctrlPr>
                              <a:rPr lang="en-US" altLang="ko-KR" sz="2000" b="1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ko-KR" sz="20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2000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ko-KR" sz="2000" b="1" i="1">
                                    <a:latin typeface="Cambria Math" panose="02040503050406030204" pitchFamily="18" charset="0"/>
                                  </a:rPr>
                                  <m:t>𝒕</m:t>
                                </m:r>
                              </m:sub>
                            </m:sSub>
                            <m:r>
                              <a:rPr lang="en-US" altLang="ko-KR" sz="2000" b="1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ad>
                              <m:radPr>
                                <m:degHide m:val="on"/>
                                <m:ctrlPr>
                                  <a:rPr lang="en-US" altLang="ko-KR" sz="2000" b="1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sSub>
                                  <m:sSubPr>
                                    <m:ctrlPr>
                                      <a:rPr lang="en-US" altLang="ko-KR" sz="20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000" b="1" i="1">
                                        <a:latin typeface="Cambria Math" panose="02040503050406030204" pitchFamily="18" charset="0"/>
                                      </a:rPr>
                                      <m:t>𝜶</m:t>
                                    </m:r>
                                  </m:e>
                                  <m:sub>
                                    <m:r>
                                      <a:rPr lang="en-US" altLang="ko-KR" sz="2000" b="1" i="1"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</m:sub>
                                </m:sSub>
                              </m:e>
                            </m:rad>
                            <m:sSub>
                              <m:sSubPr>
                                <m:ctrlPr>
                                  <a:rPr lang="en-US" altLang="ko-KR" sz="20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2000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ko-KR" sz="2000" b="1" i="1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sub>
                            </m:sSub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altLang="ko-KR" sz="2000" b="1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altLang="ko-KR" sz="2000" b="1" i="1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en-US" altLang="ko-KR" sz="2000" b="1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ko-KR" sz="20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000" b="1" i="1">
                                        <a:latin typeface="Cambria Math" panose="02040503050406030204" pitchFamily="18" charset="0"/>
                                      </a:rPr>
                                      <m:t>𝜶</m:t>
                                    </m:r>
                                  </m:e>
                                  <m:sub>
                                    <m:r>
                                      <a:rPr lang="en-US" altLang="ko-KR" sz="2000" b="1" i="1"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</m:sub>
                                </m:sSub>
                              </m:e>
                            </m:rad>
                          </m:den>
                        </m:f>
                        <m:r>
                          <a:rPr lang="en-US" altLang="ko-KR" sz="2000" b="1" i="1">
                            <a:latin typeface="Cambria Math" panose="02040503050406030204" pitchFamily="18" charset="0"/>
                          </a:rPr>
                          <m:t>, </m:t>
                        </m:r>
                        <m:sSubSup>
                          <m:sSubSupPr>
                            <m:ctrlPr>
                              <a:rPr lang="en-US" altLang="ko-KR" sz="2000" b="1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2000" b="1" i="1">
                                <a:latin typeface="Cambria Math" panose="02040503050406030204" pitchFamily="18" charset="0"/>
                              </a:rPr>
                              <m:t>𝝈</m:t>
                            </m:r>
                          </m:e>
                          <m:sub>
                            <m:r>
                              <a:rPr lang="en-US" altLang="ko-KR" sz="2000" b="1" i="1">
                                <a:latin typeface="Cambria Math" panose="02040503050406030204" pitchFamily="18" charset="0"/>
                              </a:rPr>
                              <m:t>𝒕</m:t>
                            </m:r>
                          </m:sub>
                          <m:sup>
                            <m:r>
                              <a:rPr lang="en-US" altLang="ko-KR" sz="2000" b="1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bSup>
                        <m:r>
                          <a:rPr lang="en-US" altLang="ko-KR" sz="2000" b="1" i="1">
                            <a:latin typeface="Cambria Math" panose="02040503050406030204" pitchFamily="18" charset="0"/>
                          </a:rPr>
                          <m:t>𝑰</m:t>
                        </m:r>
                      </m:e>
                    </m:d>
                  </m:oMath>
                </a14:m>
                <a:endParaRPr kumimoji="1" lang="en-US" altLang="ko-KR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ea typeface="Cambria Math" panose="02040503050406030204" pitchFamily="18" charset="0"/>
                  <a:sym typeface="Wingdings" panose="05000000000000000000" pitchFamily="2" charset="2"/>
                </a:endParaRPr>
              </a:p>
              <a:p>
                <a:pPr marL="342900" indent="-342900" algn="just">
                  <a:lnSpc>
                    <a:spcPct val="200000"/>
                  </a:lnSpc>
                  <a:buFont typeface="Wingdings" panose="05000000000000000000" pitchFamily="2" charset="2"/>
                  <a:buChar char="à"/>
                </a:pPr>
                <a14:m>
                  <m:oMath xmlns:m="http://schemas.openxmlformats.org/officeDocument/2006/math"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𝒒</m:t>
                    </m:r>
                    <m:d>
                      <m:dPr>
                        <m:ctrlP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𝒙</m:t>
                            </m:r>
                          </m:e>
                          <m:sub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𝒕</m:t>
                            </m:r>
                          </m:sub>
                        </m:sSub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 | </m:t>
                        </m:r>
                        <m:sSub>
                          <m:sSubPr>
                            <m:ctrlP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𝒙</m:t>
                            </m:r>
                          </m:e>
                          <m:sub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𝒕</m:t>
                            </m:r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−</m:t>
                            </m:r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𝟏</m:t>
                            </m:r>
                          </m:sub>
                        </m:sSub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, </m:t>
                        </m:r>
                        <m:sSub>
                          <m:sSubPr>
                            <m:ctrlP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𝒙</m:t>
                            </m:r>
                          </m:e>
                          <m:sub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𝟎</m:t>
                            </m:r>
                          </m:sub>
                        </m:sSub>
                      </m:e>
                    </m:d>
                    <m:r>
                      <a:rPr kumimoji="1" lang="en-US" altLang="ko-KR" sz="2000" b="1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, </m:t>
                    </m:r>
                    <m:sSub>
                      <m:sSubPr>
                        <m:ctrlP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𝒒</m:t>
                        </m:r>
                      </m:e>
                      <m:sub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𝝈</m:t>
                        </m:r>
                      </m:sub>
                    </m:sSub>
                    <m:d>
                      <m:dPr>
                        <m:ctrlP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𝒙</m:t>
                            </m:r>
                          </m:e>
                          <m:sub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𝟏</m:t>
                            </m:r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:</m:t>
                            </m:r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𝑻</m:t>
                            </m:r>
                          </m:sub>
                        </m:sSub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 | </m:t>
                        </m:r>
                        <m:sSub>
                          <m:sSubPr>
                            <m:ctrlP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𝒙</m:t>
                            </m:r>
                          </m:e>
                          <m:sub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𝟎</m:t>
                            </m:r>
                          </m:sub>
                        </m:sSub>
                      </m:e>
                    </m:d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𝒄𝒂𝒏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𝒃𝒆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𝒅𝒆𝒇𝒊𝒏𝒆𝒅</m:t>
                    </m:r>
                  </m:oMath>
                </a14:m>
                <a:endParaRPr kumimoji="1" lang="en-US" altLang="ko-KR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ea typeface="Cambria Math" panose="02040503050406030204" pitchFamily="18" charset="0"/>
                  <a:sym typeface="Wingdings" panose="05000000000000000000" pitchFamily="2" charset="2"/>
                </a:endParaRPr>
              </a:p>
            </p:txBody>
          </p:sp>
        </mc:Choice>
        <mc:Fallback>
          <p:sp>
            <p:nvSpPr>
              <p:cNvPr id="7" name="텍스트 상자 9">
                <a:extLst>
                  <a:ext uri="{FF2B5EF4-FFF2-40B4-BE49-F238E27FC236}">
                    <a16:creationId xmlns:a16="http://schemas.microsoft.com/office/drawing/2014/main" id="{6827F8A4-E9C3-4217-AFFC-98DADCB055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0000" y="232711"/>
                <a:ext cx="10445596" cy="3736920"/>
              </a:xfrm>
              <a:prstGeom prst="rect">
                <a:avLst/>
              </a:prstGeom>
              <a:blipFill>
                <a:blip r:embed="rId2"/>
                <a:stretch>
                  <a:fillRect l="-525" b="-179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그림 8">
            <a:extLst>
              <a:ext uri="{FF2B5EF4-FFF2-40B4-BE49-F238E27FC236}">
                <a16:creationId xmlns:a16="http://schemas.microsoft.com/office/drawing/2014/main" id="{50C9E2C6-523C-4CFD-B3F1-327C280F65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6222"/>
          <a:stretch/>
        </p:blipFill>
        <p:spPr>
          <a:xfrm>
            <a:off x="2198555" y="3965971"/>
            <a:ext cx="8208486" cy="158754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EA30AD1-A0AA-4926-9614-D4E18A157C7F}"/>
                  </a:ext>
                </a:extLst>
              </p:cNvPr>
              <p:cNvSpPr txBox="1"/>
              <p:nvPr/>
            </p:nvSpPr>
            <p:spPr>
              <a:xfrm>
                <a:off x="5070752" y="5497216"/>
                <a:ext cx="215258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1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𝒒</m:t>
                      </m:r>
                      <m:d>
                        <m:dPr>
                          <m:ctrlPr>
                            <a:rPr kumimoji="1" lang="en-US" altLang="ko-KR" sz="1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sz="18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anose="05000000000000000000" pitchFamily="2" charset="2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18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𝒙</m:t>
                              </m:r>
                            </m:e>
                            <m:sub>
                              <m:r>
                                <a:rPr kumimoji="1" lang="en-US" altLang="ko-KR" sz="18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𝒕</m:t>
                              </m:r>
                            </m:sub>
                          </m:sSub>
                          <m:r>
                            <a:rPr kumimoji="1" lang="en-US" altLang="ko-KR" sz="1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anose="05000000000000000000" pitchFamily="2" charset="2"/>
                            </a:rPr>
                            <m:t> | </m:t>
                          </m:r>
                          <m:sSub>
                            <m:sSubPr>
                              <m:ctrlPr>
                                <a:rPr kumimoji="1" lang="en-US" altLang="ko-KR" sz="18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anose="05000000000000000000" pitchFamily="2" charset="2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18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𝒙</m:t>
                              </m:r>
                            </m:e>
                            <m:sub>
                              <m:r>
                                <a:rPr kumimoji="1" lang="en-US" altLang="ko-KR" sz="18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𝒕</m:t>
                              </m:r>
                              <m:r>
                                <a:rPr kumimoji="1" lang="en-US" altLang="ko-KR" sz="18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−</m:t>
                              </m:r>
                              <m:r>
                                <a:rPr kumimoji="1" lang="en-US" altLang="ko-KR" sz="18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𝟏</m:t>
                              </m:r>
                            </m:sub>
                          </m:sSub>
                          <m:r>
                            <a:rPr kumimoji="1" lang="en-US" altLang="ko-KR" sz="1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anose="05000000000000000000" pitchFamily="2" charset="2"/>
                            </a:rPr>
                            <m:t>, </m:t>
                          </m:r>
                          <m:sSub>
                            <m:sSubPr>
                              <m:ctrlPr>
                                <a:rPr kumimoji="1" lang="en-US" altLang="ko-KR" sz="18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anose="05000000000000000000" pitchFamily="2" charset="2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18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𝒙</m:t>
                              </m:r>
                            </m:e>
                            <m:sub>
                              <m:r>
                                <a:rPr kumimoji="1" lang="en-US" altLang="ko-KR" sz="18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𝟎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ko-KR" altLang="en-US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EA30AD1-A0AA-4926-9614-D4E18A157C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0752" y="5497216"/>
                <a:ext cx="2152583" cy="369332"/>
              </a:xfrm>
              <a:prstGeom prst="rect">
                <a:avLst/>
              </a:prstGeom>
              <a:blipFill>
                <a:blip r:embed="rId4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화살표: 위로 구부러짐 9">
            <a:extLst>
              <a:ext uri="{FF2B5EF4-FFF2-40B4-BE49-F238E27FC236}">
                <a16:creationId xmlns:a16="http://schemas.microsoft.com/office/drawing/2014/main" id="{D1EDA8B8-1836-40A8-9E0A-8ABFE7E2ACEF}"/>
              </a:ext>
            </a:extLst>
          </p:cNvPr>
          <p:cNvSpPr/>
          <p:nvPr/>
        </p:nvSpPr>
        <p:spPr>
          <a:xfrm>
            <a:off x="3458361" y="5553512"/>
            <a:ext cx="3965896" cy="603392"/>
          </a:xfrm>
          <a:prstGeom prst="curved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4EE576CB-1260-4252-832E-B4FC7E024215}"/>
              </a:ext>
            </a:extLst>
          </p:cNvPr>
          <p:cNvSpPr/>
          <p:nvPr/>
        </p:nvSpPr>
        <p:spPr>
          <a:xfrm>
            <a:off x="6518246" y="5389045"/>
            <a:ext cx="587229" cy="147219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353E99F-8511-484C-9549-7B308CEE3A43}"/>
              </a:ext>
            </a:extLst>
          </p:cNvPr>
          <p:cNvSpPr txBox="1"/>
          <p:nvPr/>
        </p:nvSpPr>
        <p:spPr>
          <a:xfrm>
            <a:off x="7105475" y="5804820"/>
            <a:ext cx="21525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/>
            <a:r>
              <a:rPr lang="en-US" altLang="ko-KR" b="1" dirty="0">
                <a:solidFill>
                  <a:srgbClr val="FF0000"/>
                </a:solidFill>
              </a:rPr>
              <a:t>Non-Markovian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89496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2">
            <a:extLst>
              <a:ext uri="{FF2B5EF4-FFF2-40B4-BE49-F238E27FC236}">
                <a16:creationId xmlns:a16="http://schemas.microsoft.com/office/drawing/2014/main" id="{AD1C9830-2370-86E1-2FD7-12302AF1D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3287806"/>
              </p:ext>
            </p:extLst>
          </p:nvPr>
        </p:nvGraphicFramePr>
        <p:xfrm>
          <a:off x="-1" y="13580"/>
          <a:ext cx="12192000" cy="7266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726649">
                <a:tc>
                  <a:txBody>
                    <a:bodyPr/>
                    <a:lstStyle/>
                    <a:p>
                      <a:pPr marL="457200" lvl="1" indent="0" algn="just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28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DDIM – Backward </a:t>
                      </a:r>
                      <a:endParaRPr lang="en-US" altLang="ko-KR" sz="24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87001FAF-3034-866E-5E9E-981DCE9BADE3}"/>
              </a:ext>
            </a:extLst>
          </p:cNvPr>
          <p:cNvGraphicFramePr>
            <a:graphicFrameLocks noGrp="1"/>
          </p:cNvGraphicFramePr>
          <p:nvPr/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5C076D15-DEB8-401B-850D-D45890510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C&amp;I Lab </a:t>
            </a:r>
            <a:r>
              <a:rPr lang="ko-KR" altLang="en-US" dirty="0"/>
              <a:t>박찬호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60B31EB-3674-4C9A-9C3D-D4AA041FC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21</a:t>
            </a:fld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텍스트 상자 9">
                <a:extLst>
                  <a:ext uri="{FF2B5EF4-FFF2-40B4-BE49-F238E27FC236}">
                    <a16:creationId xmlns:a16="http://schemas.microsoft.com/office/drawing/2014/main" id="{6827F8A4-E9C3-4217-AFFC-98DADCB05545}"/>
                  </a:ext>
                </a:extLst>
              </p:cNvPr>
              <p:cNvSpPr txBox="1"/>
              <p:nvPr/>
            </p:nvSpPr>
            <p:spPr>
              <a:xfrm>
                <a:off x="1080000" y="1080000"/>
                <a:ext cx="10445596" cy="45649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just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ea typeface="Cambria Math" panose="02040503050406030204" pitchFamily="18" charset="0"/>
                    <a:sym typeface="Wingdings" panose="05000000000000000000" pitchFamily="2" charset="2"/>
                  </a:rPr>
                  <a:t>Define a trainable generative process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𝒑</m:t>
                        </m:r>
                      </m:e>
                      <m: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𝒙</m:t>
                            </m:r>
                          </m:e>
                          <m:sub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𝟎</m:t>
                            </m:r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  : </m:t>
                            </m:r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𝑻</m:t>
                            </m:r>
                          </m:sub>
                        </m:sSub>
                      </m:e>
                    </m:d>
                  </m:oMath>
                </a14:m>
                <a:endParaRPr kumimoji="1" lang="en-US" altLang="ko-KR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ea typeface="Cambria Math" panose="02040503050406030204" pitchFamily="18" charset="0"/>
                  <a:sym typeface="Wingdings" panose="05000000000000000000" pitchFamily="2" charset="2"/>
                </a:endParaRPr>
              </a:p>
              <a:p>
                <a:pPr marL="285750" indent="-285750" algn="just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Sup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𝒑</m:t>
                        </m:r>
                      </m:e>
                      <m: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𝜽</m:t>
                        </m:r>
                      </m:sub>
                      <m:sup>
                        <m:d>
                          <m:d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𝒕</m:t>
                            </m:r>
                          </m:e>
                        </m:d>
                      </m:sup>
                    </m:sSubSup>
                    <m:d>
                      <m:d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𝒙</m:t>
                            </m:r>
                          </m:e>
                          <m:sub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𝒕</m:t>
                            </m:r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−</m:t>
                            </m:r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𝟏</m:t>
                            </m:r>
                          </m:sub>
                        </m:s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 | </m:t>
                        </m:r>
                        <m:sSub>
                          <m:sSub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𝒙</m:t>
                            </m:r>
                          </m:e>
                          <m:sub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𝒕</m:t>
                            </m:r>
                          </m:sub>
                        </m:sSub>
                      </m:e>
                    </m:d>
                  </m:oMath>
                </a14:m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ea typeface="Cambria Math" panose="02040503050406030204" pitchFamily="18" charset="0"/>
                    <a:sym typeface="Wingdings" panose="05000000000000000000" pitchFamily="2" charset="2"/>
                  </a:rPr>
                  <a:t>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𝒒</m:t>
                        </m:r>
                      </m:e>
                      <m: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𝝈</m:t>
                        </m:r>
                      </m:sub>
                    </m:sSub>
                    <m:d>
                      <m:d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𝒙</m:t>
                            </m:r>
                          </m:e>
                          <m:sub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𝒕</m:t>
                            </m:r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−</m:t>
                            </m:r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𝟏</m:t>
                            </m:r>
                          </m:sub>
                        </m:s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 | </m:t>
                        </m:r>
                        <m:sSub>
                          <m:sSub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𝒙</m:t>
                            </m:r>
                          </m:e>
                          <m:sub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𝒕</m:t>
                            </m:r>
                          </m:sub>
                        </m:s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, </m:t>
                        </m:r>
                        <m:sSub>
                          <m:sSub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𝒙</m:t>
                            </m:r>
                          </m:e>
                          <m:sub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𝟎</m:t>
                            </m:r>
                          </m:sub>
                        </m:sSub>
                      </m:e>
                    </m:d>
                  </m:oMath>
                </a14:m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ea typeface="Cambria Math" panose="02040503050406030204" pitchFamily="18" charset="0"/>
                    <a:sym typeface="Wingdings" panose="05000000000000000000" pitchFamily="2" charset="2"/>
                  </a:rPr>
                  <a:t> by predicting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𝒙</m:t>
                        </m:r>
                      </m:e>
                      <m: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𝟎</m:t>
                        </m:r>
                      </m:sub>
                    </m:sSub>
                  </m:oMath>
                </a14:m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ea typeface="Cambria Math" panose="02040503050406030204" pitchFamily="18" charset="0"/>
                    <a:sym typeface="Wingdings" panose="05000000000000000000" pitchFamily="2" charset="2"/>
                  </a:rPr>
                  <a:t> g </a:t>
                </a:r>
                <a:r>
                  <a:rPr kumimoji="1" lang="en-US" altLang="ko-KR" sz="2000" b="1" dirty="0" err="1">
                    <a:solidFill>
                      <a:schemeClr val="tx1">
                        <a:lumMod val="95000"/>
                        <a:lumOff val="5000"/>
                      </a:schemeClr>
                    </a:solidFill>
                    <a:ea typeface="Cambria Math" panose="02040503050406030204" pitchFamily="18" charset="0"/>
                    <a:sym typeface="Wingdings" panose="05000000000000000000" pitchFamily="2" charset="2"/>
                  </a:rPr>
                  <a:t>iven</a:t>
                </a: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ea typeface="Cambria Math" panose="02040503050406030204" pitchFamily="18" charset="0"/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𝒙</m:t>
                        </m:r>
                      </m:e>
                      <m: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𝒕</m:t>
                        </m:r>
                      </m:sub>
                    </m:sSub>
                  </m:oMath>
                </a14:m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ea typeface="Cambria Math" panose="02040503050406030204" pitchFamily="18" charset="0"/>
                    <a:sym typeface="Wingdings" panose="05000000000000000000" pitchFamily="2" charset="2"/>
                  </a:rPr>
                  <a:t> obtain sample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𝒙</m:t>
                        </m:r>
                      </m:e>
                      <m: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𝒕</m:t>
                        </m:r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−</m:t>
                        </m:r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𝟏</m:t>
                        </m:r>
                      </m:sub>
                    </m:sSub>
                  </m:oMath>
                </a14:m>
                <a:endParaRPr kumimoji="1" lang="en-US" altLang="ko-KR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ea typeface="Cambria Math" panose="02040503050406030204" pitchFamily="18" charset="0"/>
                  <a:sym typeface="Wingdings" panose="05000000000000000000" pitchFamily="2" charset="2"/>
                </a:endParaRPr>
              </a:p>
              <a:p>
                <a:pPr marL="285750" indent="-285750" algn="just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𝝐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 ~</m:t>
                    </m:r>
                    <m:r>
                      <a:rPr kumimoji="1" lang="ko-KR" altLang="en-US" sz="2000" b="1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sym typeface="Wingdings" panose="05000000000000000000" pitchFamily="2" charset="2"/>
                      </a:rPr>
                      <m:t>𝓝</m:t>
                    </m:r>
                    <m:d>
                      <m:dPr>
                        <m:ctrlP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𝟎</m:t>
                        </m:r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, </m:t>
                        </m:r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𝟏</m:t>
                        </m:r>
                      </m:e>
                    </m:d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sym typeface="Wingdings" panose="05000000000000000000" pitchFamily="2" charset="2"/>
                      </a:rPr>
                      <m:t>,  </m:t>
                    </m:r>
                    <m:sSub>
                      <m:sSub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𝒙</m:t>
                        </m:r>
                      </m:e>
                      <m: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𝒕</m:t>
                        </m:r>
                      </m:sub>
                    </m:sSub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=</m:t>
                    </m:r>
                    <m:rad>
                      <m:radPr>
                        <m:degHide m:val="on"/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en-US" altLang="ko-KR" sz="20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b="1" i="1">
                                <a:latin typeface="Cambria Math" panose="02040503050406030204" pitchFamily="18" charset="0"/>
                              </a:rPr>
                              <m:t>𝜶</m:t>
                            </m:r>
                          </m:e>
                          <m:sub>
                            <m:r>
                              <a:rPr lang="en-US" altLang="ko-KR" sz="2000" b="1" i="1">
                                <a:latin typeface="Cambria Math" panose="02040503050406030204" pitchFamily="18" charset="0"/>
                              </a:rPr>
                              <m:t>𝒕</m:t>
                            </m:r>
                          </m:sub>
                        </m:sSub>
                      </m:e>
                    </m:rad>
                    <m:sSub>
                      <m:sSub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𝒙</m:t>
                        </m:r>
                      </m:e>
                      <m: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𝟎</m:t>
                        </m:r>
                      </m:sub>
                    </m:sSub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+</m:t>
                    </m:r>
                    <m:rad>
                      <m:radPr>
                        <m:degHide m:val="on"/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radPr>
                      <m:deg/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𝟏</m:t>
                        </m:r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 −</m:t>
                        </m:r>
                        <m:sSub>
                          <m:sSubPr>
                            <m:ctrlPr>
                              <a:rPr lang="en-US" altLang="ko-KR" sz="20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b="1" i="1">
                                <a:latin typeface="Cambria Math" panose="02040503050406030204" pitchFamily="18" charset="0"/>
                              </a:rPr>
                              <m:t>𝜶</m:t>
                            </m:r>
                          </m:e>
                          <m:sub>
                            <m:r>
                              <a:rPr lang="en-US" altLang="ko-KR" sz="2000" b="1" i="1">
                                <a:latin typeface="Cambria Math" panose="02040503050406030204" pitchFamily="18" charset="0"/>
                              </a:rPr>
                              <m:t>𝒕</m:t>
                            </m:r>
                          </m:sub>
                        </m:sSub>
                      </m:e>
                    </m:rad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𝝐</m:t>
                    </m:r>
                  </m:oMath>
                </a14:m>
                <a:r>
                  <a:rPr kumimoji="1" lang="en-US" altLang="ko-KR" sz="2000" b="1" i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sym typeface="Wingdings" panose="05000000000000000000" pitchFamily="2" charset="2"/>
                  </a:rPr>
                  <a:t> </a:t>
                </a: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ea typeface="Cambria Math" panose="02040503050406030204" pitchFamily="18" charset="0"/>
                    <a:sym typeface="Wingdings" panose="05000000000000000000" pitchFamily="2" charset="2"/>
                  </a:rPr>
                  <a:t></a:t>
                </a:r>
                <a:r>
                  <a:rPr kumimoji="1" lang="en-US" altLang="ko-KR" sz="2000" b="1" i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Sup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𝒇</m:t>
                        </m:r>
                      </m:e>
                      <m: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𝜽</m:t>
                        </m:r>
                      </m:sub>
                      <m:sup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(</m:t>
                        </m:r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𝒕</m:t>
                        </m:r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)</m:t>
                        </m:r>
                      </m:sup>
                    </m:sSubSup>
                    <m:d>
                      <m:d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𝒙</m:t>
                            </m:r>
                          </m:e>
                          <m:sub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𝒕</m:t>
                            </m:r>
                          </m:sub>
                        </m:sSub>
                      </m:e>
                    </m:d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≔</m:t>
                    </m:r>
                    <m:d>
                      <m:d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𝒙</m:t>
                            </m:r>
                          </m:e>
                          <m:sub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𝒕</m:t>
                            </m:r>
                          </m:sub>
                        </m:s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−</m:t>
                        </m:r>
                        <m:rad>
                          <m:radPr>
                            <m:degHide m:val="on"/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radPr>
                          <m:deg/>
                          <m:e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𝟏</m:t>
                            </m:r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𝜶</m:t>
                                </m:r>
                              </m:e>
                              <m:sub>
                                <m: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𝒕</m:t>
                                </m:r>
                              </m:sub>
                            </m:sSub>
                          </m:e>
                        </m:rad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∙</m:t>
                        </m:r>
                        <m:sSubSup>
                          <m:sSubSup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SupPr>
                          <m:e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𝝐</m:t>
                            </m:r>
                          </m:e>
                          <m:sub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𝜽</m:t>
                            </m:r>
                          </m:sub>
                          <m:sup>
                            <m:d>
                              <m:dPr>
                                <m:ctrlP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𝒕</m:t>
                                </m:r>
                              </m:e>
                            </m:d>
                          </m:sup>
                        </m:sSubSup>
                        <m:d>
                          <m:d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𝒕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/</m:t>
                    </m:r>
                    <m:rad>
                      <m:radPr>
                        <m:degHide m:val="on"/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𝜶</m:t>
                            </m:r>
                          </m:e>
                          <m:sub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𝒕</m:t>
                            </m:r>
                          </m:sub>
                        </m:sSub>
                      </m:e>
                    </m:rad>
                  </m:oMath>
                </a14:m>
                <a:endParaRPr kumimoji="1" lang="en-US" altLang="ko-KR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ea typeface="Cambria Math" panose="02040503050406030204" pitchFamily="18" charset="0"/>
                  <a:sym typeface="Wingdings" panose="05000000000000000000" pitchFamily="2" charset="2"/>
                </a:endParaRPr>
              </a:p>
              <a:p>
                <a:pPr marL="285750" indent="-285750" algn="just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Sup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𝒑</m:t>
                        </m:r>
                      </m:e>
                      <m: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𝜽</m:t>
                        </m:r>
                      </m:sub>
                      <m:sup>
                        <m:d>
                          <m:d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𝒕</m:t>
                            </m:r>
                          </m:e>
                        </m:d>
                      </m:sup>
                    </m:sSubSup>
                    <m:d>
                      <m:dPr>
                        <m:endChr m:val="|"/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𝒙</m:t>
                            </m:r>
                          </m:e>
                          <m:sub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𝒕</m:t>
                            </m:r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−</m:t>
                            </m:r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𝟏</m:t>
                            </m:r>
                          </m:sub>
                        </m:s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 </m:t>
                        </m:r>
                      </m:e>
                    </m:d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  <m:sSub>
                      <m:sSub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𝒙</m:t>
                        </m:r>
                      </m:e>
                      <m: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𝒕</m:t>
                        </m:r>
                      </m:sub>
                    </m:sSub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)=</m:t>
                    </m:r>
                    <m:d>
                      <m:dPr>
                        <m:begChr m:val="{"/>
                        <m:endChr m:val=""/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eqArrPr>
                          <m:e>
                            <m:r>
                              <a:rPr lang="ko-KR" altLang="en-US" sz="2000" b="1" i="1">
                                <a:latin typeface="Cambria Math" panose="02040503050406030204" pitchFamily="18" charset="0"/>
                              </a:rPr>
                              <m:t>𝓝</m:t>
                            </m:r>
                            <m:d>
                              <m:dPr>
                                <m:ctrlPr>
                                  <a:rPr lang="en-US" altLang="ko-KR" sz="20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kumimoji="1" lang="en-US" altLang="ko-KR" sz="2000" b="1" i="1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1" lang="en-US" altLang="ko-KR" sz="2000" b="1" i="1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𝒇</m:t>
                                    </m:r>
                                  </m:e>
                                  <m:sub>
                                    <m:r>
                                      <a:rPr kumimoji="1" lang="en-US" altLang="ko-KR" sz="2000" b="1" i="1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𝜽</m:t>
                                    </m:r>
                                  </m:sub>
                                  <m:sup>
                                    <m:r>
                                      <a:rPr kumimoji="1" lang="en-US" altLang="ko-KR" sz="2000" b="1" i="1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(</m:t>
                                    </m:r>
                                    <m:r>
                                      <a:rPr kumimoji="1" lang="en-US" altLang="ko-KR" sz="2000" b="1" i="1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𝟏</m:t>
                                    </m:r>
                                    <m:r>
                                      <a:rPr kumimoji="1" lang="en-US" altLang="ko-KR" sz="2000" b="1" i="1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)</m:t>
                                    </m:r>
                                  </m:sup>
                                </m:sSubSup>
                                <m:d>
                                  <m:dPr>
                                    <m:ctrlPr>
                                      <a:rPr kumimoji="1" lang="en-US" altLang="ko-KR" sz="2000" b="1" i="1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kumimoji="1" lang="en-US" altLang="ko-KR" sz="2000" b="1" i="1">
                                            <a:solidFill>
                                              <a:schemeClr val="tx1">
                                                <a:lumMod val="95000"/>
                                                <a:lumOff val="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sym typeface="Wingdings" panose="05000000000000000000" pitchFamily="2" charset="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ko-KR" sz="2000" b="1" i="1">
                                            <a:solidFill>
                                              <a:schemeClr val="tx1">
                                                <a:lumMod val="95000"/>
                                                <a:lumOff val="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sym typeface="Wingdings" panose="05000000000000000000" pitchFamily="2" charset="2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kumimoji="1" lang="en-US" altLang="ko-KR" sz="2000" b="1" i="1" smtClean="0">
                                            <a:solidFill>
                                              <a:schemeClr val="tx1">
                                                <a:lumMod val="95000"/>
                                                <a:lumOff val="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sym typeface="Wingdings" panose="05000000000000000000" pitchFamily="2" charset="2"/>
                                          </a:rPr>
                                          <m:t>𝟏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, </m:t>
                                </m:r>
                                <m:sSubSup>
                                  <m:sSubSupPr>
                                    <m:ctrlPr>
                                      <a:rPr kumimoji="1" lang="en-US" altLang="ko-KR" sz="2000" b="1" i="1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1" lang="en-US" altLang="ko-KR" sz="2000" b="1" i="1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𝝈</m:t>
                                    </m:r>
                                  </m:e>
                                  <m:sub>
                                    <m:r>
                                      <a:rPr kumimoji="1" lang="en-US" altLang="ko-KR" sz="2000" b="1" i="1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kumimoji="1" lang="en-US" altLang="ko-KR" sz="2000" b="1" i="1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𝟐</m:t>
                                    </m:r>
                                  </m:sup>
                                </m:sSubSup>
                                <m: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𝑰</m:t>
                                </m:r>
                              </m:e>
                            </m:d>
                            <m:r>
                              <a:rPr lang="en-US" altLang="ko-KR" sz="2000" b="1" i="1" smtClean="0"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r>
                              <a:rPr lang="en-US" altLang="ko-KR" sz="2000" b="1" i="1" smtClean="0">
                                <a:latin typeface="Cambria Math" panose="02040503050406030204" pitchFamily="18" charset="0"/>
                              </a:rPr>
                              <m:t>𝒊𝒇</m:t>
                            </m:r>
                            <m:r>
                              <a:rPr lang="en-US" altLang="ko-KR" sz="2000" b="1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sz="2000" b="1" i="1" smtClean="0">
                                <a:latin typeface="Cambria Math" panose="02040503050406030204" pitchFamily="18" charset="0"/>
                              </a:rPr>
                              <m:t>𝒕</m:t>
                            </m:r>
                            <m:r>
                              <a:rPr lang="en-US" altLang="ko-KR" sz="2000" b="1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ko-KR" sz="20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e>
                          <m:e>
                            <m:sSub>
                              <m:sSubPr>
                                <m:ctrlP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𝒒</m:t>
                                </m:r>
                              </m:e>
                              <m:sub>
                                <m: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𝝈</m:t>
                                </m:r>
                              </m:sub>
                            </m:sSub>
                            <m:d>
                              <m:dPr>
                                <m:ctrlP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kumimoji="1" lang="en-US" altLang="ko-KR" sz="2000" b="1" i="1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ko-KR" sz="2000" b="1" i="1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kumimoji="1" lang="en-US" altLang="ko-KR" sz="2000" b="1" i="1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𝒕</m:t>
                                    </m:r>
                                    <m:r>
                                      <a:rPr kumimoji="1" lang="en-US" altLang="ko-KR" sz="2000" b="1" i="1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−</m:t>
                                    </m:r>
                                    <m:r>
                                      <a:rPr kumimoji="1" lang="en-US" altLang="ko-KR" sz="2000" b="1" i="1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𝟏</m:t>
                                    </m:r>
                                  </m:sub>
                                </m:sSub>
                                <m: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 | </m:t>
                                </m:r>
                                <m:sSub>
                                  <m:sSubPr>
                                    <m:ctrlPr>
                                      <a:rPr kumimoji="1" lang="en-US" altLang="ko-KR" sz="2000" b="1" i="1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ko-KR" sz="2000" b="1" i="1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kumimoji="1" lang="en-US" altLang="ko-KR" sz="2000" b="1" i="1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𝒕</m:t>
                                    </m:r>
                                  </m:sub>
                                </m:sSub>
                                <m: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,</m:t>
                                </m:r>
                                <m:sSubSup>
                                  <m:sSubSupPr>
                                    <m:ctrlPr>
                                      <a:rPr kumimoji="1" lang="en-US" altLang="ko-KR" sz="2000" b="1" i="1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1" lang="en-US" altLang="ko-KR" sz="2000" b="1" i="1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𝒇</m:t>
                                    </m:r>
                                  </m:e>
                                  <m:sub>
                                    <m:r>
                                      <a:rPr kumimoji="1" lang="en-US" altLang="ko-KR" sz="2000" b="1" i="1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𝜽</m:t>
                                    </m:r>
                                  </m:sub>
                                  <m:sup>
                                    <m:r>
                                      <a:rPr kumimoji="1" lang="en-US" altLang="ko-KR" sz="2000" b="1" i="1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(</m:t>
                                    </m:r>
                                    <m:r>
                                      <a:rPr kumimoji="1" lang="en-US" altLang="ko-KR" sz="2000" b="1" i="1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𝒕</m:t>
                                    </m:r>
                                    <m:r>
                                      <a:rPr kumimoji="1" lang="en-US" altLang="ko-KR" sz="2000" b="1" i="1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)</m:t>
                                    </m:r>
                                  </m:sup>
                                </m:sSubSup>
                                <m:d>
                                  <m:dPr>
                                    <m:ctrlPr>
                                      <a:rPr kumimoji="1" lang="en-US" altLang="ko-KR" sz="2000" b="1" i="1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kumimoji="1" lang="en-US" altLang="ko-KR" sz="2000" b="1" i="1">
                                            <a:solidFill>
                                              <a:schemeClr val="tx1">
                                                <a:lumMod val="95000"/>
                                                <a:lumOff val="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sym typeface="Wingdings" panose="05000000000000000000" pitchFamily="2" charset="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ko-KR" sz="2000" b="1" i="1">
                                            <a:solidFill>
                                              <a:schemeClr val="tx1">
                                                <a:lumMod val="95000"/>
                                                <a:lumOff val="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sym typeface="Wingdings" panose="05000000000000000000" pitchFamily="2" charset="2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kumimoji="1" lang="en-US" altLang="ko-KR" sz="2000" b="1" i="1">
                                            <a:solidFill>
                                              <a:schemeClr val="tx1">
                                                <a:lumMod val="95000"/>
                                                <a:lumOff val="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sym typeface="Wingdings" panose="05000000000000000000" pitchFamily="2" charset="2"/>
                                          </a:rPr>
                                          <m:t>𝒕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   </m:t>
                            </m:r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𝒐𝒕𝒉𝒆𝒓𝒘𝒊𝒔𝒆</m:t>
                            </m:r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,</m:t>
                            </m:r>
                          </m:e>
                        </m:eqArr>
                      </m:e>
                    </m:d>
                    <m:r>
                      <a:rPr kumimoji="1" lang="en-US" altLang="ko-KR" sz="2000" b="1" i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  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𝒘𝒉𝒆𝒓𝒆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  <m:sSub>
                      <m:sSub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𝒒</m:t>
                        </m:r>
                      </m:e>
                      <m: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𝝈</m:t>
                        </m:r>
                      </m:sub>
                    </m:sSub>
                    <m:d>
                      <m:d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𝒙</m:t>
                            </m:r>
                          </m:e>
                          <m:sub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𝒕</m:t>
                            </m:r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−</m:t>
                            </m:r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𝟏</m:t>
                            </m:r>
                          </m:sub>
                        </m:s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| </m:t>
                        </m:r>
                        <m:sSub>
                          <m:sSub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𝒙</m:t>
                            </m:r>
                          </m:e>
                          <m:sub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𝒕</m:t>
                            </m:r>
                          </m:sub>
                        </m:s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,</m:t>
                        </m:r>
                        <m:sSubSup>
                          <m:sSubSupPr>
                            <m:ctrlP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SupPr>
                          <m:e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𝒇</m:t>
                            </m:r>
                          </m:e>
                          <m:sub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𝜽</m:t>
                            </m:r>
                          </m:sub>
                          <m:sup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(</m:t>
                            </m:r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𝒕</m:t>
                            </m:r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)</m:t>
                            </m:r>
                          </m:sup>
                        </m:sSubSup>
                        <m:d>
                          <m:dPr>
                            <m:ctrlP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𝒕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kumimoji="1" lang="en-US" altLang="ko-KR" sz="2000" b="1" i="1" dirty="0">
                  <a:solidFill>
                    <a:schemeClr val="tx1">
                      <a:lumMod val="95000"/>
                      <a:lumOff val="5000"/>
                    </a:schemeClr>
                  </a:solidFill>
                  <a:ea typeface="Cambria Math" panose="02040503050406030204" pitchFamily="18" charset="0"/>
                  <a:sym typeface="Wingdings" panose="05000000000000000000" pitchFamily="2" charset="2"/>
                </a:endParaRPr>
              </a:p>
            </p:txBody>
          </p:sp>
        </mc:Choice>
        <mc:Fallback>
          <p:sp>
            <p:nvSpPr>
              <p:cNvPr id="7" name="텍스트 상자 9">
                <a:extLst>
                  <a:ext uri="{FF2B5EF4-FFF2-40B4-BE49-F238E27FC236}">
                    <a16:creationId xmlns:a16="http://schemas.microsoft.com/office/drawing/2014/main" id="{6827F8A4-E9C3-4217-AFFC-98DADCB055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0000" y="1080000"/>
                <a:ext cx="10445596" cy="4564904"/>
              </a:xfrm>
              <a:prstGeom prst="rect">
                <a:avLst/>
              </a:prstGeom>
              <a:blipFill>
                <a:blip r:embed="rId2"/>
                <a:stretch>
                  <a:fillRect l="-52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19CF802-88F4-47CD-B16E-356F7759E563}"/>
                  </a:ext>
                </a:extLst>
              </p:cNvPr>
              <p:cNvSpPr txBox="1"/>
              <p:nvPr/>
            </p:nvSpPr>
            <p:spPr>
              <a:xfrm>
                <a:off x="9078108" y="4034996"/>
                <a:ext cx="2447488" cy="4442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18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18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𝒙</m:t>
                        </m:r>
                      </m:e>
                      <m:sub>
                        <m:r>
                          <a:rPr kumimoji="1" lang="en-US" altLang="ko-KR" sz="18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𝟎</m:t>
                        </m:r>
                      </m:sub>
                    </m:sSub>
                  </m:oMath>
                </a14:m>
                <a:r>
                  <a:rPr kumimoji="1" lang="en-US" altLang="ko-KR" sz="18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ea typeface="Cambria Math" panose="02040503050406030204" pitchFamily="18" charset="0"/>
                    <a:sym typeface="Wingdings" panose="05000000000000000000" pitchFamily="2" charset="2"/>
                  </a:rPr>
                  <a:t> </a:t>
                </a:r>
                <a:r>
                  <a:rPr kumimoji="1" lang="en-US" altLang="ko-KR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ea typeface="Cambria Math" panose="02040503050406030204" pitchFamily="18" charset="0"/>
                    <a:sym typeface="Wingdings" panose="05000000000000000000" pitchFamily="2" charset="2"/>
                  </a:rPr>
                  <a:t>replaced </a:t>
                </a:r>
                <a:r>
                  <a:rPr kumimoji="1" lang="en-US" altLang="ko-KR" sz="18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ea typeface="Cambria Math" panose="02040503050406030204" pitchFamily="18" charset="0"/>
                    <a:sym typeface="Wingdings" panose="05000000000000000000" pitchFamily="2" charset="2"/>
                  </a:rPr>
                  <a:t>by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ko-KR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SupPr>
                      <m:e>
                        <m:r>
                          <a:rPr kumimoji="1" lang="en-US" altLang="ko-KR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𝒇</m:t>
                        </m:r>
                      </m:e>
                      <m:sub>
                        <m:r>
                          <a:rPr kumimoji="1" lang="en-US" altLang="ko-KR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𝜽</m:t>
                        </m:r>
                      </m:sub>
                      <m:sup>
                        <m:r>
                          <a:rPr kumimoji="1" lang="en-US" altLang="ko-KR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(</m:t>
                        </m:r>
                        <m:r>
                          <a:rPr kumimoji="1" lang="en-US" altLang="ko-KR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𝒕</m:t>
                        </m:r>
                        <m:r>
                          <a:rPr kumimoji="1" lang="en-US" altLang="ko-KR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)</m:t>
                        </m:r>
                      </m:sup>
                    </m:sSubSup>
                    <m:d>
                      <m:dPr>
                        <m:ctrlPr>
                          <a:rPr kumimoji="1" lang="en-US" altLang="ko-KR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ko-KR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𝒙</m:t>
                            </m:r>
                          </m:e>
                          <m:sub>
                            <m:r>
                              <a:rPr kumimoji="1" lang="en-US" altLang="ko-KR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𝒕</m:t>
                            </m:r>
                          </m:sub>
                        </m:sSub>
                      </m:e>
                    </m:d>
                  </m:oMath>
                </a14:m>
                <a:r>
                  <a:rPr kumimoji="1" lang="en-US" altLang="ko-KR" sz="18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ea typeface="Cambria Math" panose="02040503050406030204" pitchFamily="18" charset="0"/>
                    <a:sym typeface="Wingdings" panose="05000000000000000000" pitchFamily="2" charset="2"/>
                  </a:rPr>
                  <a:t> </a:t>
                </a:r>
                <a:endParaRPr lang="ko-KR" altLang="en-US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19CF802-88F4-47CD-B16E-356F7759E5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78108" y="4034996"/>
                <a:ext cx="2447488" cy="444289"/>
              </a:xfrm>
              <a:prstGeom prst="rect">
                <a:avLst/>
              </a:prstGeom>
              <a:blipFill>
                <a:blip r:embed="rId3"/>
                <a:stretch>
                  <a:fillRect b="-1506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90C47763-17A5-4DFE-ACD0-E091DCCE202E}"/>
              </a:ext>
            </a:extLst>
          </p:cNvPr>
          <p:cNvCxnSpPr/>
          <p:nvPr/>
        </p:nvCxnSpPr>
        <p:spPr>
          <a:xfrm flipH="1">
            <a:off x="10175846" y="4486573"/>
            <a:ext cx="126006" cy="28185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37512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2">
            <a:extLst>
              <a:ext uri="{FF2B5EF4-FFF2-40B4-BE49-F238E27FC236}">
                <a16:creationId xmlns:a16="http://schemas.microsoft.com/office/drawing/2014/main" id="{AD1C9830-2370-86E1-2FD7-12302AF1D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1292558"/>
              </p:ext>
            </p:extLst>
          </p:nvPr>
        </p:nvGraphicFramePr>
        <p:xfrm>
          <a:off x="-1" y="13580"/>
          <a:ext cx="12192000" cy="7266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726649">
                <a:tc>
                  <a:txBody>
                    <a:bodyPr/>
                    <a:lstStyle/>
                    <a:p>
                      <a:pPr marL="457200" lvl="1" indent="0" algn="just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28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DDIM – Backward</a:t>
                      </a:r>
                      <a:endParaRPr lang="en-US" altLang="ko-KR" sz="24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87001FAF-3034-866E-5E9E-981DCE9BADE3}"/>
              </a:ext>
            </a:extLst>
          </p:cNvPr>
          <p:cNvGraphicFramePr>
            <a:graphicFrameLocks noGrp="1"/>
          </p:cNvGraphicFramePr>
          <p:nvPr/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5C076D15-DEB8-401B-850D-D45890510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C&amp;I Lab </a:t>
            </a:r>
            <a:r>
              <a:rPr lang="ko-KR" altLang="en-US" dirty="0"/>
              <a:t>박찬호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60B31EB-3674-4C9A-9C3D-D4AA041FC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22</a:t>
            </a:fld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텍스트 상자 9">
                <a:extLst>
                  <a:ext uri="{FF2B5EF4-FFF2-40B4-BE49-F238E27FC236}">
                    <a16:creationId xmlns:a16="http://schemas.microsoft.com/office/drawing/2014/main" id="{6A93A506-03E6-4834-B791-905C33DE9DB5}"/>
                  </a:ext>
                </a:extLst>
              </p:cNvPr>
              <p:cNvSpPr txBox="1"/>
              <p:nvPr/>
            </p:nvSpPr>
            <p:spPr>
              <a:xfrm>
                <a:off x="1080000" y="694106"/>
                <a:ext cx="9905999" cy="53651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  <a:cs typeface="Noto Sans CJK KR DemiLight" charset="-127"/>
                    <a:sym typeface="Wingdings" panose="05000000000000000000" pitchFamily="2" charset="2"/>
                  </a:rPr>
                  <a:t>Generating sample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𝒙</m:t>
                        </m:r>
                      </m:e>
                      <m: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𝒕</m:t>
                        </m:r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−</m:t>
                        </m:r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𝟏</m:t>
                        </m:r>
                      </m:sub>
                    </m:sSub>
                  </m:oMath>
                </a14:m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  <a:cs typeface="Noto Sans CJK KR DemiLight" charset="-127"/>
                    <a:sym typeface="Wingdings" panose="05000000000000000000" pitchFamily="2" charset="2"/>
                  </a:rPr>
                  <a:t>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𝒙</m:t>
                        </m:r>
                      </m:e>
                      <m: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𝒕</m:t>
                        </m:r>
                      </m:sub>
                    </m:sSub>
                  </m:oMath>
                </a14:m>
                <a:endParaRPr kumimoji="1" lang="en-US" altLang="ko-KR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  <a:cs typeface="Noto Sans CJK KR DemiLight" charset="-127"/>
                  <a:sym typeface="Wingdings" panose="05000000000000000000" pitchFamily="2" charset="2"/>
                </a:endParaRPr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𝒒</m:t>
                        </m:r>
                      </m:e>
                      <m:sub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𝝈</m:t>
                        </m:r>
                      </m:sub>
                    </m:sSub>
                    <m:d>
                      <m:dPr>
                        <m:endChr m:val="|"/>
                        <m:ctrlP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𝒙</m:t>
                            </m:r>
                          </m:e>
                          <m:sub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𝒕</m:t>
                            </m:r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−</m:t>
                            </m:r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𝟏</m:t>
                            </m:r>
                          </m:sub>
                        </m:sSub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 </m:t>
                        </m:r>
                      </m:e>
                    </m:d>
                    <m:r>
                      <a:rPr kumimoji="1" lang="en-US" altLang="ko-KR" sz="2000" b="1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  <m:sSub>
                      <m:sSubPr>
                        <m:ctrlP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𝒙</m:t>
                        </m:r>
                      </m:e>
                      <m:sub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𝒕</m:t>
                        </m:r>
                      </m:sub>
                    </m:sSub>
                    <m:r>
                      <a:rPr kumimoji="1" lang="en-US" altLang="ko-KR" sz="2000" b="1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, </m:t>
                    </m:r>
                    <m:sSub>
                      <m:sSubPr>
                        <m:ctrlP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𝒙</m:t>
                        </m:r>
                      </m:e>
                      <m:sub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𝟎</m:t>
                        </m:r>
                      </m:sub>
                    </m:sSub>
                    <m:r>
                      <a:rPr kumimoji="1" lang="en-US" altLang="ko-KR" sz="2000" b="1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)=</m:t>
                    </m:r>
                    <m:r>
                      <a:rPr lang="ko-KR" altLang="en-US" sz="2000" b="1" i="1" smtClean="0">
                        <a:latin typeface="Cambria Math" panose="02040503050406030204" pitchFamily="18" charset="0"/>
                      </a:rPr>
                      <m:t>𝓝</m:t>
                    </m:r>
                    <m:d>
                      <m:dPr>
                        <m:ctrlP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US" altLang="ko-KR" sz="2000" b="1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b>
                              <m:sSubPr>
                                <m:ctrlPr>
                                  <a:rPr lang="en-US" altLang="ko-KR" sz="20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2000" b="1" i="1" smtClean="0">
                                    <a:latin typeface="Cambria Math" panose="02040503050406030204" pitchFamily="18" charset="0"/>
                                  </a:rPr>
                                  <m:t>𝜶</m:t>
                                </m:r>
                              </m:e>
                              <m:sub>
                                <m:r>
                                  <a:rPr lang="en-US" altLang="ko-KR" sz="2000" b="1" i="1" smtClean="0">
                                    <a:latin typeface="Cambria Math" panose="02040503050406030204" pitchFamily="18" charset="0"/>
                                  </a:rPr>
                                  <m:t>𝒕</m:t>
                                </m:r>
                                <m:r>
                                  <a:rPr lang="en-US" altLang="ko-KR" sz="2000" b="1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ko-KR" sz="2000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</m:e>
                        </m:rad>
                        <m:sSub>
                          <m:sSubPr>
                            <m:ctrlPr>
                              <a:rPr lang="en-US" altLang="ko-KR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ko-KR" sz="2000" b="1" i="1" smtClean="0"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  <m: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rad>
                          <m:radPr>
                            <m:degHide m:val="on"/>
                            <m:ctrlPr>
                              <a:rPr lang="en-US" altLang="ko-KR" sz="2000" b="1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ko-KR" sz="20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US" altLang="ko-KR" sz="2000" b="1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ko-KR" sz="20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2000" b="1" i="1" smtClean="0">
                                    <a:latin typeface="Cambria Math" panose="02040503050406030204" pitchFamily="18" charset="0"/>
                                  </a:rPr>
                                  <m:t>𝜶</m:t>
                                </m:r>
                              </m:e>
                              <m:sub>
                                <m:r>
                                  <a:rPr lang="en-US" altLang="ko-KR" sz="2000" b="1" i="1" smtClean="0">
                                    <a:latin typeface="Cambria Math" panose="02040503050406030204" pitchFamily="18" charset="0"/>
                                  </a:rPr>
                                  <m:t>𝒕</m:t>
                                </m:r>
                                <m:r>
                                  <a:rPr lang="en-US" altLang="ko-KR" sz="2000" b="1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ko-KR" sz="2000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  <m:r>
                              <a:rPr lang="en-US" altLang="ko-KR" sz="2000" b="1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Sup>
                              <m:sSubSupPr>
                                <m:ctrlPr>
                                  <a:rPr lang="en-US" altLang="ko-KR" sz="20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ko-KR" sz="2000" b="1" i="1" smtClean="0">
                                    <a:latin typeface="Cambria Math" panose="02040503050406030204" pitchFamily="18" charset="0"/>
                                  </a:rPr>
                                  <m:t>𝝈</m:t>
                                </m:r>
                              </m:e>
                              <m:sub>
                                <m:r>
                                  <a:rPr lang="en-US" altLang="ko-KR" sz="2000" b="1" i="1" smtClean="0">
                                    <a:latin typeface="Cambria Math" panose="02040503050406030204" pitchFamily="18" charset="0"/>
                                  </a:rPr>
                                  <m:t>𝒕</m:t>
                                </m:r>
                              </m:sub>
                              <m:sup>
                                <m:r>
                                  <a:rPr lang="en-US" altLang="ko-KR" sz="2000" b="1" i="1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p>
                            </m:sSubSup>
                          </m:e>
                        </m:rad>
                        <m: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  <m:t>∙</m:t>
                        </m:r>
                        <m:f>
                          <m:fPr>
                            <m:ctrlPr>
                              <a:rPr lang="en-US" altLang="ko-KR" sz="2000" b="1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ko-KR" sz="20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20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ko-KR" sz="2000" b="1" i="1" smtClean="0">
                                    <a:latin typeface="Cambria Math" panose="02040503050406030204" pitchFamily="18" charset="0"/>
                                  </a:rPr>
                                  <m:t>𝒕</m:t>
                                </m:r>
                              </m:sub>
                            </m:sSub>
                            <m:r>
                              <a:rPr lang="en-US" altLang="ko-KR" sz="2000" b="1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ad>
                              <m:radPr>
                                <m:degHide m:val="on"/>
                                <m:ctrlPr>
                                  <a:rPr lang="en-US" altLang="ko-KR" sz="20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sSub>
                                  <m:sSubPr>
                                    <m:ctrlPr>
                                      <a:rPr lang="en-US" altLang="ko-KR" sz="2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000" b="1" i="1" smtClean="0">
                                        <a:latin typeface="Cambria Math" panose="02040503050406030204" pitchFamily="18" charset="0"/>
                                      </a:rPr>
                                      <m:t>𝜶</m:t>
                                    </m:r>
                                  </m:e>
                                  <m:sub>
                                    <m:r>
                                      <a:rPr lang="en-US" altLang="ko-KR" sz="2000" b="1" i="1" smtClean="0"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</m:sub>
                                </m:sSub>
                              </m:e>
                            </m:rad>
                            <m:sSub>
                              <m:sSubPr>
                                <m:ctrlPr>
                                  <a:rPr lang="en-US" altLang="ko-KR" sz="20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20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ko-KR" sz="2000" b="1" i="1" smtClean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sub>
                            </m:sSub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altLang="ko-KR" sz="20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altLang="ko-KR" sz="2000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en-US" altLang="ko-KR" sz="2000" b="1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ko-KR" sz="2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000" b="1" i="1" smtClean="0">
                                        <a:latin typeface="Cambria Math" panose="02040503050406030204" pitchFamily="18" charset="0"/>
                                      </a:rPr>
                                      <m:t>𝜶</m:t>
                                    </m:r>
                                  </m:e>
                                  <m:sub>
                                    <m:r>
                                      <a:rPr lang="en-US" altLang="ko-KR" sz="2000" b="1" i="1" smtClean="0"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</m:sub>
                                </m:sSub>
                              </m:e>
                            </m:rad>
                          </m:den>
                        </m:f>
                        <m: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Sup>
                          <m:sSubSupPr>
                            <m:ctrlPr>
                              <a:rPr lang="en-US" altLang="ko-KR" sz="2000" b="1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2000" b="1" i="1" smtClean="0">
                                <a:latin typeface="Cambria Math" panose="02040503050406030204" pitchFamily="18" charset="0"/>
                              </a:rPr>
                              <m:t>𝝈</m:t>
                            </m:r>
                          </m:e>
                          <m:sub>
                            <m:r>
                              <a:rPr lang="en-US" altLang="ko-KR" sz="2000" b="1" i="1" smtClean="0">
                                <a:latin typeface="Cambria Math" panose="02040503050406030204" pitchFamily="18" charset="0"/>
                              </a:rPr>
                              <m:t>𝒕</m:t>
                            </m:r>
                          </m:sub>
                          <m:sup>
                            <m:r>
                              <a:rPr lang="en-US" altLang="ko-KR" sz="20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bSup>
                        <m: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  <m:t>𝑰</m:t>
                        </m:r>
                      </m:e>
                    </m:d>
                  </m:oMath>
                </a14:m>
                <a:endParaRPr lang="en-US" altLang="ko-KR" sz="2000" b="1" dirty="0">
                  <a:latin typeface="Noto Sans CJK KR Medium" panose="020B0600000000000000" pitchFamily="34" charset="-127"/>
                </a:endParaRPr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∵</m:t>
                    </m:r>
                    <m:sSub>
                      <m:sSub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𝒙</m:t>
                        </m:r>
                      </m:e>
                      <m: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𝒕</m:t>
                        </m:r>
                      </m:sub>
                    </m:sSub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=</m:t>
                    </m:r>
                    <m:rad>
                      <m:radPr>
                        <m:degHide m:val="on"/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en-US" altLang="ko-KR" sz="20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b="1" i="1">
                                <a:latin typeface="Cambria Math" panose="02040503050406030204" pitchFamily="18" charset="0"/>
                              </a:rPr>
                              <m:t>𝜶</m:t>
                            </m:r>
                          </m:e>
                          <m:sub>
                            <m:r>
                              <a:rPr lang="en-US" altLang="ko-KR" sz="2000" b="1" i="1">
                                <a:latin typeface="Cambria Math" panose="02040503050406030204" pitchFamily="18" charset="0"/>
                              </a:rPr>
                              <m:t>𝒕</m:t>
                            </m:r>
                          </m:sub>
                        </m:sSub>
                      </m:e>
                    </m:rad>
                    <m:sSub>
                      <m:sSub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𝒙</m:t>
                        </m:r>
                      </m:e>
                      <m: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𝟎</m:t>
                        </m:r>
                      </m:sub>
                    </m:sSub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+</m:t>
                    </m:r>
                    <m:rad>
                      <m:radPr>
                        <m:degHide m:val="on"/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radPr>
                      <m:deg/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𝟏</m:t>
                        </m:r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 −</m:t>
                        </m:r>
                        <m:sSub>
                          <m:sSubPr>
                            <m:ctrlPr>
                              <a:rPr lang="en-US" altLang="ko-KR" sz="20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b="1" i="1">
                                <a:latin typeface="Cambria Math" panose="02040503050406030204" pitchFamily="18" charset="0"/>
                              </a:rPr>
                              <m:t>𝜶</m:t>
                            </m:r>
                          </m:e>
                          <m:sub>
                            <m:r>
                              <a:rPr lang="en-US" altLang="ko-KR" sz="2000" b="1" i="1">
                                <a:latin typeface="Cambria Math" panose="02040503050406030204" pitchFamily="18" charset="0"/>
                              </a:rPr>
                              <m:t>𝒕</m:t>
                            </m:r>
                          </m:sub>
                        </m:sSub>
                      </m:e>
                    </m:rad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𝝐</m:t>
                    </m:r>
                  </m:oMath>
                </a14:m>
                <a:r>
                  <a:rPr kumimoji="1" lang="en-US" altLang="ko-KR" sz="2000" b="1" i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sym typeface="Wingdings" panose="05000000000000000000" pitchFamily="2" charset="2"/>
                  </a:rPr>
                  <a:t> 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𝒙</m:t>
                        </m:r>
                      </m:e>
                      <m: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𝟎</m:t>
                        </m:r>
                      </m:sub>
                    </m:sSub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f>
                      <m:f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fPr>
                      <m:num>
                        <m:d>
                          <m:d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𝒕</m:t>
                                </m:r>
                              </m:sub>
                            </m:sSub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−</m:t>
                            </m:r>
                            <m:rad>
                              <m:radPr>
                                <m:degHide m:val="on"/>
                                <m:ctrlP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𝟏</m:t>
                                </m:r>
                                <m: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kumimoji="1" lang="en-US" altLang="ko-KR" sz="2000" b="1" i="1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ko-KR" sz="2000" b="1" i="1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𝜶</m:t>
                                    </m:r>
                                  </m:e>
                                  <m:sub>
                                    <m:r>
                                      <a:rPr kumimoji="1" lang="en-US" altLang="ko-KR" sz="2000" b="1" i="1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𝒕</m:t>
                                    </m:r>
                                  </m:sub>
                                </m:sSub>
                              </m:e>
                            </m:rad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∙</m:t>
                            </m:r>
                            <m:sSubSup>
                              <m:sSubSupPr>
                                <m:ctrlP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sSubSupPr>
                              <m:e>
                                <m: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𝝐</m:t>
                                </m:r>
                              </m:e>
                              <m:sub>
                                <m: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𝜽</m:t>
                                </m:r>
                              </m:sub>
                              <m:sup>
                                <m:d>
                                  <m:dPr>
                                    <m:ctrlPr>
                                      <a:rPr kumimoji="1" lang="en-US" altLang="ko-KR" sz="2000" b="1" i="1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</m:ctrlPr>
                                  </m:dPr>
                                  <m:e>
                                    <m:r>
                                      <a:rPr kumimoji="1" lang="en-US" altLang="ko-KR" sz="2000" b="1" i="1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𝒕</m:t>
                                    </m:r>
                                  </m:e>
                                </m:d>
                              </m:sup>
                            </m:sSubSup>
                            <m:d>
                              <m:dPr>
                                <m:ctrlP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kumimoji="1" lang="en-US" altLang="ko-KR" sz="2000" b="1" i="1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ko-KR" sz="2000" b="1" i="1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kumimoji="1" lang="en-US" altLang="ko-KR" sz="2000" b="1" i="1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𝒕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num>
                      <m:den>
                        <m:rad>
                          <m:radPr>
                            <m:degHide m:val="on"/>
                            <m:ctrlP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radPr>
                          <m:deg/>
                          <m:e>
                            <m:sSub>
                              <m:sSubPr>
                                <m:ctrlP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𝜶</m:t>
                                </m:r>
                              </m:e>
                              <m:sub>
                                <m: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𝒕</m:t>
                                </m:r>
                              </m:sub>
                            </m:sSub>
                          </m:e>
                        </m:rad>
                      </m:den>
                    </m:f>
                  </m:oMath>
                </a14:m>
                <a:endParaRPr lang="en-US" altLang="ko-KR" sz="2000" b="1" dirty="0">
                  <a:latin typeface="Noto Sans CJK KR Medium" panose="020B0600000000000000" pitchFamily="34" charset="-127"/>
                </a:endParaRPr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ko-KR" sz="2000" b="1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en-US" altLang="ko-KR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b="1" i="1" smtClean="0">
                                <a:latin typeface="Cambria Math" panose="02040503050406030204" pitchFamily="18" charset="0"/>
                              </a:rPr>
                              <m:t>𝜶</m:t>
                            </m:r>
                          </m:e>
                          <m:sub>
                            <m:r>
                              <a:rPr lang="en-US" altLang="ko-KR" sz="2000" b="1" i="1" smtClean="0">
                                <a:latin typeface="Cambria Math" panose="02040503050406030204" pitchFamily="18" charset="0"/>
                              </a:rPr>
                              <m:t>𝒕</m:t>
                            </m:r>
                            <m:r>
                              <a:rPr lang="en-US" altLang="ko-KR" sz="2000" b="1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ko-KR" sz="20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e>
                    </m:rad>
                    <m:d>
                      <m:dPr>
                        <m:ctrlP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ko-KR" sz="2000" b="1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ko-KR" sz="20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20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ko-KR" sz="2000" b="1" i="1" smtClean="0">
                                    <a:latin typeface="Cambria Math" panose="02040503050406030204" pitchFamily="18" charset="0"/>
                                  </a:rPr>
                                  <m:t>𝒕</m:t>
                                </m:r>
                              </m:sub>
                            </m:sSub>
                            <m:r>
                              <a:rPr lang="en-US" altLang="ko-KR" sz="2000" b="1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ad>
                              <m:radPr>
                                <m:degHide m:val="on"/>
                                <m:ctrlPr>
                                  <a:rPr lang="en-US" altLang="ko-KR" sz="20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altLang="ko-KR" sz="2000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en-US" altLang="ko-KR" sz="2000" b="1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ko-KR" sz="2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000" b="1" i="1" smtClean="0">
                                        <a:latin typeface="Cambria Math" panose="02040503050406030204" pitchFamily="18" charset="0"/>
                                      </a:rPr>
                                      <m:t>𝜶</m:t>
                                    </m:r>
                                  </m:e>
                                  <m:sub>
                                    <m:r>
                                      <a:rPr lang="en-US" altLang="ko-KR" sz="2000" b="1" i="1" smtClean="0"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</m:sub>
                                </m:sSub>
                              </m:e>
                            </m:rad>
                            <m:sSubSup>
                              <m:sSubSupPr>
                                <m:ctrlPr>
                                  <a:rPr lang="en-US" altLang="ko-KR" sz="20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ko-KR" sz="2000" b="1" i="1" smtClean="0">
                                    <a:latin typeface="Cambria Math" panose="02040503050406030204" pitchFamily="18" charset="0"/>
                                  </a:rPr>
                                  <m:t>𝝐</m:t>
                                </m:r>
                              </m:e>
                              <m:sub>
                                <m:r>
                                  <a:rPr lang="en-US" altLang="ko-KR" sz="2000" b="1" i="1" smtClean="0">
                                    <a:latin typeface="Cambria Math" panose="02040503050406030204" pitchFamily="18" charset="0"/>
                                  </a:rPr>
                                  <m:t>𝜽</m:t>
                                </m:r>
                              </m:sub>
                              <m:sup>
                                <m:d>
                                  <m:dPr>
                                    <m:ctrlPr>
                                      <a:rPr lang="en-US" altLang="ko-KR" sz="2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R" sz="2000" b="1" i="1" smtClean="0"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</m:e>
                                </m:d>
                              </m:sup>
                            </m:sSubSup>
                            <m:r>
                              <a:rPr lang="en-US" altLang="ko-KR" sz="2000" b="1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altLang="ko-KR" sz="20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20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ko-KR" sz="2000" b="1" i="1" smtClean="0">
                                    <a:latin typeface="Cambria Math" panose="02040503050406030204" pitchFamily="18" charset="0"/>
                                  </a:rPr>
                                  <m:t>𝒕</m:t>
                                </m:r>
                              </m:sub>
                            </m:sSub>
                            <m:r>
                              <a:rPr lang="en-US" altLang="ko-KR" sz="2000" b="1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altLang="ko-KR" sz="20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sSub>
                                  <m:sSubPr>
                                    <m:ctrlPr>
                                      <a:rPr lang="en-US" altLang="ko-KR" sz="2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000" b="1" i="1" smtClean="0">
                                        <a:latin typeface="Cambria Math" panose="02040503050406030204" pitchFamily="18" charset="0"/>
                                      </a:rPr>
                                      <m:t>𝜶</m:t>
                                    </m:r>
                                  </m:e>
                                  <m:sub>
                                    <m:r>
                                      <a:rPr lang="en-US" altLang="ko-KR" sz="2000" b="1" i="1" smtClean="0"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</m:sub>
                                </m:sSub>
                              </m:e>
                            </m:rad>
                          </m:den>
                        </m:f>
                      </m:e>
                    </m:d>
                    <m:r>
                      <a:rPr lang="en-US" altLang="ko-KR" sz="2000" b="1" i="1" smtClean="0">
                        <a:latin typeface="Cambria Math" panose="02040503050406030204" pitchFamily="18" charset="0"/>
                      </a:rPr>
                      <m:t>+</m:t>
                    </m:r>
                    <m:rad>
                      <m:radPr>
                        <m:degHide m:val="on"/>
                        <m:ctrlPr>
                          <a:rPr lang="en-US" altLang="ko-KR" sz="2000" b="1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ko-KR" sz="2000" b="1" i="1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ko-KR" sz="2000" b="1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ko-KR" sz="20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b="1" i="1">
                                <a:latin typeface="Cambria Math" panose="02040503050406030204" pitchFamily="18" charset="0"/>
                              </a:rPr>
                              <m:t>𝜶</m:t>
                            </m:r>
                          </m:e>
                          <m:sub>
                            <m:r>
                              <a:rPr lang="en-US" altLang="ko-KR" sz="2000" b="1" i="1">
                                <a:latin typeface="Cambria Math" panose="02040503050406030204" pitchFamily="18" charset="0"/>
                              </a:rPr>
                              <m:t>𝒕</m:t>
                            </m:r>
                            <m:r>
                              <a:rPr lang="en-US" altLang="ko-KR" sz="2000" b="1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ko-KR" sz="2000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altLang="ko-KR" sz="2000" b="1" i="1"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en-US" altLang="ko-KR" sz="2000" b="1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2000" b="1" i="1">
                                <a:latin typeface="Cambria Math" panose="02040503050406030204" pitchFamily="18" charset="0"/>
                              </a:rPr>
                              <m:t>𝝈</m:t>
                            </m:r>
                          </m:e>
                          <m:sub>
                            <m:r>
                              <a:rPr lang="en-US" altLang="ko-KR" sz="2000" b="1" i="1">
                                <a:latin typeface="Cambria Math" panose="02040503050406030204" pitchFamily="18" charset="0"/>
                              </a:rPr>
                              <m:t>𝒕</m:t>
                            </m:r>
                          </m:sub>
                          <m:sup>
                            <m:r>
                              <a:rPr lang="en-US" altLang="ko-KR" sz="2000" b="1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bSup>
                      </m:e>
                    </m:rad>
                    <m:r>
                      <a:rPr lang="en-US" altLang="ko-KR" sz="2000" b="1" i="1" smtClean="0">
                        <a:latin typeface="Cambria Math" panose="02040503050406030204" pitchFamily="18" charset="0"/>
                      </a:rPr>
                      <m:t>∙</m:t>
                    </m:r>
                    <m:sSubSup>
                      <m:sSubSupPr>
                        <m:ctrlP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  <m:t>𝝐</m:t>
                        </m:r>
                      </m:e>
                      <m:sub>
                        <m: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  <m:t>𝜽</m:t>
                        </m:r>
                      </m:sub>
                      <m:sup>
                        <m:d>
                          <m:dPr>
                            <m:ctrlPr>
                              <a:rPr lang="en-US" altLang="ko-KR" sz="20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000" b="1" i="1" smtClean="0">
                                <a:latin typeface="Cambria Math" panose="02040503050406030204" pitchFamily="18" charset="0"/>
                              </a:rPr>
                              <m:t>𝒕</m:t>
                            </m:r>
                          </m:e>
                        </m:d>
                      </m:sup>
                    </m:sSubSup>
                    <m:d>
                      <m:dPr>
                        <m:ctrlP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ko-KR" sz="2000" b="1" i="1" smtClean="0">
                                <a:latin typeface="Cambria Math" panose="02040503050406030204" pitchFamily="18" charset="0"/>
                              </a:rPr>
                              <m:t>𝒕</m:t>
                            </m:r>
                          </m:sub>
                        </m:sSub>
                      </m:e>
                    </m:d>
                    <m:r>
                      <a:rPr lang="en-US" altLang="ko-KR" sz="2000" b="1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  <m:t>𝝈</m:t>
                        </m:r>
                      </m:e>
                      <m:sub>
                        <m: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  <m:sSub>
                      <m:sSubPr>
                        <m:ctrlP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  <m:t>𝝐</m:t>
                        </m:r>
                      </m:e>
                      <m:sub>
                        <m: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</m:oMath>
                </a14:m>
                <a:endParaRPr lang="en-US" altLang="ko-KR" sz="2000" b="1" dirty="0">
                  <a:latin typeface="Noto Sans CJK KR Medium" panose="020B0600000000000000" pitchFamily="34" charset="-127"/>
                </a:endParaRPr>
              </a:p>
              <a:p>
                <a:pPr>
                  <a:lnSpc>
                    <a:spcPct val="200000"/>
                  </a:lnSpc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  <a:cs typeface="Noto Sans CJK KR DemiLight" charset="-127"/>
                    <a:sym typeface="Wingdings" panose="05000000000000000000" pitchFamily="2" charset="2"/>
                  </a:rPr>
                  <a:t>		    Predicted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  <a:cs typeface="Noto Sans CJK KR DemiLight" charset="-127"/>
                    <a:sym typeface="Wingdings" panose="05000000000000000000" pitchFamily="2" charset="2"/>
                  </a:rPr>
                  <a:t>	     direction pointing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</m:oMath>
                </a14:m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  <a:cs typeface="Noto Sans CJK KR DemiLight" charset="-127"/>
                    <a:sym typeface="Wingdings" panose="05000000000000000000" pitchFamily="2" charset="2"/>
                  </a:rPr>
                  <a:t>   random noise</a:t>
                </a:r>
              </a:p>
            </p:txBody>
          </p:sp>
        </mc:Choice>
        <mc:Fallback>
          <p:sp>
            <p:nvSpPr>
              <p:cNvPr id="10" name="텍스트 상자 9">
                <a:extLst>
                  <a:ext uri="{FF2B5EF4-FFF2-40B4-BE49-F238E27FC236}">
                    <a16:creationId xmlns:a16="http://schemas.microsoft.com/office/drawing/2014/main" id="{6A93A506-03E6-4834-B791-905C33DE9D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0000" y="694106"/>
                <a:ext cx="9905999" cy="5365187"/>
              </a:xfrm>
              <a:prstGeom prst="rect">
                <a:avLst/>
              </a:prstGeom>
              <a:blipFill>
                <a:blip r:embed="rId2"/>
                <a:stretch>
                  <a:fillRect l="-554" b="-102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왼쪽 중괄호 4">
            <a:extLst>
              <a:ext uri="{FF2B5EF4-FFF2-40B4-BE49-F238E27FC236}">
                <a16:creationId xmlns:a16="http://schemas.microsoft.com/office/drawing/2014/main" id="{958208E7-AF29-4D9E-AA1F-63EBD5A57B50}"/>
              </a:ext>
            </a:extLst>
          </p:cNvPr>
          <p:cNvSpPr/>
          <p:nvPr/>
        </p:nvSpPr>
        <p:spPr>
          <a:xfrm rot="16200000">
            <a:off x="3821467" y="4573685"/>
            <a:ext cx="183006" cy="1636842"/>
          </a:xfrm>
          <a:prstGeom prst="leftBrace">
            <a:avLst>
              <a:gd name="adj1" fmla="val 49824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왼쪽 중괄호 11">
            <a:extLst>
              <a:ext uri="{FF2B5EF4-FFF2-40B4-BE49-F238E27FC236}">
                <a16:creationId xmlns:a16="http://schemas.microsoft.com/office/drawing/2014/main" id="{F8B1ED5B-BA05-48C3-84B9-46B604A769ED}"/>
              </a:ext>
            </a:extLst>
          </p:cNvPr>
          <p:cNvSpPr/>
          <p:nvPr/>
        </p:nvSpPr>
        <p:spPr>
          <a:xfrm rot="16200000">
            <a:off x="6411513" y="4099570"/>
            <a:ext cx="183006" cy="2576875"/>
          </a:xfrm>
          <a:prstGeom prst="leftBrace">
            <a:avLst>
              <a:gd name="adj1" fmla="val 49824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왼쪽 중괄호 12">
            <a:extLst>
              <a:ext uri="{FF2B5EF4-FFF2-40B4-BE49-F238E27FC236}">
                <a16:creationId xmlns:a16="http://schemas.microsoft.com/office/drawing/2014/main" id="{CEA7ECB6-3C13-43F1-8412-7E44C64927CD}"/>
              </a:ext>
            </a:extLst>
          </p:cNvPr>
          <p:cNvSpPr/>
          <p:nvPr/>
        </p:nvSpPr>
        <p:spPr>
          <a:xfrm rot="16200000">
            <a:off x="8251242" y="5145553"/>
            <a:ext cx="183006" cy="484911"/>
          </a:xfrm>
          <a:prstGeom prst="leftBrace">
            <a:avLst>
              <a:gd name="adj1" fmla="val 49824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33319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2">
            <a:extLst>
              <a:ext uri="{FF2B5EF4-FFF2-40B4-BE49-F238E27FC236}">
                <a16:creationId xmlns:a16="http://schemas.microsoft.com/office/drawing/2014/main" id="{AD1C9830-2370-86E1-2FD7-12302AF1D1A9}"/>
              </a:ext>
            </a:extLst>
          </p:cNvPr>
          <p:cNvGraphicFramePr>
            <a:graphicFrameLocks noGrp="1"/>
          </p:cNvGraphicFramePr>
          <p:nvPr/>
        </p:nvGraphicFramePr>
        <p:xfrm>
          <a:off x="-1" y="13580"/>
          <a:ext cx="12192000" cy="7266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726649">
                <a:tc>
                  <a:txBody>
                    <a:bodyPr/>
                    <a:lstStyle/>
                    <a:p>
                      <a:pPr marL="457200" lvl="1" indent="0" algn="just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28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DDIM – Backward</a:t>
                      </a:r>
                      <a:endParaRPr lang="en-US" altLang="ko-KR" sz="24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87001FAF-3034-866E-5E9E-981DCE9BADE3}"/>
              </a:ext>
            </a:extLst>
          </p:cNvPr>
          <p:cNvGraphicFramePr>
            <a:graphicFrameLocks noGrp="1"/>
          </p:cNvGraphicFramePr>
          <p:nvPr/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5C076D15-DEB8-401B-850D-D45890510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C&amp;I Lab </a:t>
            </a:r>
            <a:r>
              <a:rPr lang="ko-KR" altLang="en-US" dirty="0"/>
              <a:t>박찬호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60B31EB-3674-4C9A-9C3D-D4AA041FC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23</a:t>
            </a:fld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텍스트 상자 9">
                <a:extLst>
                  <a:ext uri="{FF2B5EF4-FFF2-40B4-BE49-F238E27FC236}">
                    <a16:creationId xmlns:a16="http://schemas.microsoft.com/office/drawing/2014/main" id="{6A93A506-03E6-4834-B791-905C33DE9DB5}"/>
                  </a:ext>
                </a:extLst>
              </p:cNvPr>
              <p:cNvSpPr txBox="1"/>
              <p:nvPr/>
            </p:nvSpPr>
            <p:spPr>
              <a:xfrm>
                <a:off x="1080000" y="694106"/>
                <a:ext cx="9905999" cy="44551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  <a:cs typeface="Noto Sans CJK KR DemiLight" charset="-127"/>
                    <a:sym typeface="Wingdings" panose="05000000000000000000" pitchFamily="2" charset="2"/>
                  </a:rPr>
                  <a:t>Generating sample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𝒙</m:t>
                        </m:r>
                      </m:e>
                      <m: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𝒕</m:t>
                        </m:r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−</m:t>
                        </m:r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𝟏</m:t>
                        </m:r>
                      </m:sub>
                    </m:sSub>
                  </m:oMath>
                </a14:m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  <a:cs typeface="Noto Sans CJK KR DemiLight" charset="-127"/>
                    <a:sym typeface="Wingdings" panose="05000000000000000000" pitchFamily="2" charset="2"/>
                  </a:rPr>
                  <a:t>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𝒙</m:t>
                        </m:r>
                      </m:e>
                      <m: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𝒕</m:t>
                        </m:r>
                      </m:sub>
                    </m:sSub>
                  </m:oMath>
                </a14:m>
                <a:endParaRPr kumimoji="1" lang="en-US" altLang="ko-KR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  <a:cs typeface="Noto Sans CJK KR DemiLight" charset="-127"/>
                  <a:sym typeface="Wingdings" panose="05000000000000000000" pitchFamily="2" charset="2"/>
                </a:endParaRPr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ko-KR" sz="2000" b="1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en-US" altLang="ko-KR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b="1" i="1" smtClean="0">
                                <a:latin typeface="Cambria Math" panose="02040503050406030204" pitchFamily="18" charset="0"/>
                              </a:rPr>
                              <m:t>𝜶</m:t>
                            </m:r>
                          </m:e>
                          <m:sub>
                            <m:r>
                              <a:rPr lang="en-US" altLang="ko-KR" sz="2000" b="1" i="1" smtClean="0">
                                <a:latin typeface="Cambria Math" panose="02040503050406030204" pitchFamily="18" charset="0"/>
                              </a:rPr>
                              <m:t>𝒕</m:t>
                            </m:r>
                            <m:r>
                              <a:rPr lang="en-US" altLang="ko-KR" sz="2000" b="1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ko-KR" sz="20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e>
                    </m:rad>
                    <m:d>
                      <m:dPr>
                        <m:ctrlP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ko-KR" sz="2000" b="1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ko-KR" sz="20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20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ko-KR" sz="2000" b="1" i="1" smtClean="0">
                                    <a:latin typeface="Cambria Math" panose="02040503050406030204" pitchFamily="18" charset="0"/>
                                  </a:rPr>
                                  <m:t>𝒕</m:t>
                                </m:r>
                              </m:sub>
                            </m:sSub>
                            <m:r>
                              <a:rPr lang="en-US" altLang="ko-KR" sz="2000" b="1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ad>
                              <m:radPr>
                                <m:degHide m:val="on"/>
                                <m:ctrlPr>
                                  <a:rPr lang="en-US" altLang="ko-KR" sz="20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altLang="ko-KR" sz="2000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en-US" altLang="ko-KR" sz="2000" b="1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ko-KR" sz="2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000" b="1" i="1" smtClean="0">
                                        <a:latin typeface="Cambria Math" panose="02040503050406030204" pitchFamily="18" charset="0"/>
                                      </a:rPr>
                                      <m:t>𝜶</m:t>
                                    </m:r>
                                  </m:e>
                                  <m:sub>
                                    <m:r>
                                      <a:rPr lang="en-US" altLang="ko-KR" sz="2000" b="1" i="1" smtClean="0"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</m:sub>
                                </m:sSub>
                              </m:e>
                            </m:rad>
                            <m:sSubSup>
                              <m:sSubSupPr>
                                <m:ctrlPr>
                                  <a:rPr lang="en-US" altLang="ko-KR" sz="20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ko-KR" sz="2000" b="1" i="1" smtClean="0">
                                    <a:latin typeface="Cambria Math" panose="02040503050406030204" pitchFamily="18" charset="0"/>
                                  </a:rPr>
                                  <m:t>𝝐</m:t>
                                </m:r>
                              </m:e>
                              <m:sub>
                                <m:r>
                                  <a:rPr lang="en-US" altLang="ko-KR" sz="2000" b="1" i="1" smtClean="0">
                                    <a:latin typeface="Cambria Math" panose="02040503050406030204" pitchFamily="18" charset="0"/>
                                  </a:rPr>
                                  <m:t>𝜽</m:t>
                                </m:r>
                              </m:sub>
                              <m:sup>
                                <m:d>
                                  <m:dPr>
                                    <m:ctrlPr>
                                      <a:rPr lang="en-US" altLang="ko-KR" sz="2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R" sz="2000" b="1" i="1" smtClean="0"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</m:e>
                                </m:d>
                              </m:sup>
                            </m:sSubSup>
                            <m:r>
                              <a:rPr lang="en-US" altLang="ko-KR" sz="2000" b="1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altLang="ko-KR" sz="20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20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ko-KR" sz="2000" b="1" i="1" smtClean="0">
                                    <a:latin typeface="Cambria Math" panose="02040503050406030204" pitchFamily="18" charset="0"/>
                                  </a:rPr>
                                  <m:t>𝒕</m:t>
                                </m:r>
                              </m:sub>
                            </m:sSub>
                            <m:r>
                              <a:rPr lang="en-US" altLang="ko-KR" sz="2000" b="1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altLang="ko-KR" sz="20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sSub>
                                  <m:sSubPr>
                                    <m:ctrlPr>
                                      <a:rPr lang="en-US" altLang="ko-KR" sz="2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000" b="1" i="1" smtClean="0">
                                        <a:latin typeface="Cambria Math" panose="02040503050406030204" pitchFamily="18" charset="0"/>
                                      </a:rPr>
                                      <m:t>𝜶</m:t>
                                    </m:r>
                                  </m:e>
                                  <m:sub>
                                    <m:r>
                                      <a:rPr lang="en-US" altLang="ko-KR" sz="2000" b="1" i="1" smtClean="0"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</m:sub>
                                </m:sSub>
                              </m:e>
                            </m:rad>
                          </m:den>
                        </m:f>
                      </m:e>
                    </m:d>
                    <m:r>
                      <a:rPr lang="en-US" altLang="ko-KR" sz="2000" b="1" i="1" smtClean="0">
                        <a:latin typeface="Cambria Math" panose="02040503050406030204" pitchFamily="18" charset="0"/>
                      </a:rPr>
                      <m:t>+</m:t>
                    </m:r>
                    <m:rad>
                      <m:radPr>
                        <m:degHide m:val="on"/>
                        <m:ctrlPr>
                          <a:rPr lang="en-US" altLang="ko-KR" sz="2000" b="1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ko-KR" sz="2000" b="1" i="1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ko-KR" sz="2000" b="1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ko-KR" sz="20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b="1" i="1">
                                <a:latin typeface="Cambria Math" panose="02040503050406030204" pitchFamily="18" charset="0"/>
                              </a:rPr>
                              <m:t>𝜶</m:t>
                            </m:r>
                          </m:e>
                          <m:sub>
                            <m:r>
                              <a:rPr lang="en-US" altLang="ko-KR" sz="2000" b="1" i="1">
                                <a:latin typeface="Cambria Math" panose="02040503050406030204" pitchFamily="18" charset="0"/>
                              </a:rPr>
                              <m:t>𝒕</m:t>
                            </m:r>
                            <m:r>
                              <a:rPr lang="en-US" altLang="ko-KR" sz="2000" b="1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ko-KR" sz="2000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altLang="ko-KR" sz="2000" b="1" i="1"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en-US" altLang="ko-KR" sz="2000" b="1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2000" b="1" i="1">
                                <a:latin typeface="Cambria Math" panose="02040503050406030204" pitchFamily="18" charset="0"/>
                              </a:rPr>
                              <m:t>𝝈</m:t>
                            </m:r>
                          </m:e>
                          <m:sub>
                            <m:r>
                              <a:rPr lang="en-US" altLang="ko-KR" sz="2000" b="1" i="1">
                                <a:latin typeface="Cambria Math" panose="02040503050406030204" pitchFamily="18" charset="0"/>
                              </a:rPr>
                              <m:t>𝒕</m:t>
                            </m:r>
                          </m:sub>
                          <m:sup>
                            <m:r>
                              <a:rPr lang="en-US" altLang="ko-KR" sz="2000" b="1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bSup>
                      </m:e>
                    </m:rad>
                    <m:r>
                      <a:rPr lang="en-US" altLang="ko-KR" sz="2000" b="1" i="1" smtClean="0">
                        <a:latin typeface="Cambria Math" panose="02040503050406030204" pitchFamily="18" charset="0"/>
                      </a:rPr>
                      <m:t>∙</m:t>
                    </m:r>
                    <m:sSubSup>
                      <m:sSubSupPr>
                        <m:ctrlP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  <m:t>𝝐</m:t>
                        </m:r>
                      </m:e>
                      <m:sub>
                        <m: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  <m:t>𝜽</m:t>
                        </m:r>
                      </m:sub>
                      <m:sup>
                        <m:d>
                          <m:dPr>
                            <m:ctrlPr>
                              <a:rPr lang="en-US" altLang="ko-KR" sz="20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000" b="1" i="1" smtClean="0">
                                <a:latin typeface="Cambria Math" panose="02040503050406030204" pitchFamily="18" charset="0"/>
                              </a:rPr>
                              <m:t>𝒕</m:t>
                            </m:r>
                          </m:e>
                        </m:d>
                      </m:sup>
                    </m:sSubSup>
                    <m:d>
                      <m:dPr>
                        <m:ctrlP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ko-KR" sz="2000" b="1" i="1" smtClean="0">
                                <a:latin typeface="Cambria Math" panose="02040503050406030204" pitchFamily="18" charset="0"/>
                              </a:rPr>
                              <m:t>𝒕</m:t>
                            </m:r>
                          </m:sub>
                        </m:sSub>
                      </m:e>
                    </m:d>
                    <m:r>
                      <a:rPr lang="en-US" altLang="ko-KR" sz="2000" b="1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  <m:t>𝝈</m:t>
                        </m:r>
                      </m:e>
                      <m:sub>
                        <m: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  <m:sSub>
                      <m:sSubPr>
                        <m:ctrlP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  <m:t>𝝐</m:t>
                        </m:r>
                      </m:e>
                      <m:sub>
                        <m: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</m:oMath>
                </a14:m>
                <a:endParaRPr lang="en-US" altLang="ko-KR" sz="2000" b="1" dirty="0">
                  <a:latin typeface="Noto Sans CJK KR Medium" panose="020B0600000000000000" pitchFamily="34" charset="-127"/>
                </a:endParaRPr>
              </a:p>
              <a:p>
                <a:pPr>
                  <a:lnSpc>
                    <a:spcPct val="200000"/>
                  </a:lnSpc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  <a:cs typeface="Noto Sans CJK KR DemiLight" charset="-127"/>
                    <a:sym typeface="Wingdings" panose="05000000000000000000" pitchFamily="2" charset="2"/>
                  </a:rPr>
                  <a:t>		    Predicted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  <a:cs typeface="Noto Sans CJK KR DemiLight" charset="-127"/>
                    <a:sym typeface="Wingdings" panose="05000000000000000000" pitchFamily="2" charset="2"/>
                  </a:rPr>
                  <a:t>	     direction pointing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</m:oMath>
                </a14:m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  <a:cs typeface="Noto Sans CJK KR DemiLight" charset="-127"/>
                    <a:sym typeface="Wingdings" panose="05000000000000000000" pitchFamily="2" charset="2"/>
                  </a:rPr>
                  <a:t>   random noise</a:t>
                </a:r>
              </a:p>
              <a:p>
                <a:pPr marL="342900" indent="-34290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  <a:cs typeface="Noto Sans CJK KR DemiLight" charset="-127"/>
                    <a:sym typeface="Wingdings" panose="05000000000000000000" pitchFamily="2" charset="2"/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  <m:t>𝝈</m:t>
                        </m:r>
                      </m:e>
                      <m:sub>
                        <m: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  <m:r>
                      <a:rPr lang="en-US" altLang="ko-KR" sz="20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2000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altLang="ko-KR" sz="20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2000" b="1" i="1" smtClean="0">
                        <a:latin typeface="Cambria Math" panose="02040503050406030204" pitchFamily="18" charset="0"/>
                      </a:rPr>
                      <m:t>𝒇𝒐𝒓</m:t>
                    </m:r>
                    <m:r>
                      <a:rPr lang="en-US" altLang="ko-KR" sz="20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2000" b="1" i="1" smtClean="0">
                        <a:latin typeface="Cambria Math" panose="02040503050406030204" pitchFamily="18" charset="0"/>
                      </a:rPr>
                      <m:t>𝒂𝒍𝒍</m:t>
                    </m:r>
                    <m:r>
                      <a:rPr lang="en-US" altLang="ko-KR" sz="20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2000" b="1" i="1" smtClean="0">
                        <a:latin typeface="Cambria Math" panose="02040503050406030204" pitchFamily="18" charset="0"/>
                      </a:rPr>
                      <m:t>𝒕</m:t>
                    </m:r>
                  </m:oMath>
                </a14:m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  <a:cs typeface="Noto Sans CJK KR DemiLight" charset="-127"/>
                    <a:sym typeface="Wingdings" panose="05000000000000000000" pitchFamily="2" charset="2"/>
                  </a:rPr>
                  <a:t> </a:t>
                </a:r>
              </a:p>
              <a:p>
                <a:pPr marL="800100" lvl="1" indent="-342900">
                  <a:lnSpc>
                    <a:spcPct val="200000"/>
                  </a:lnSpc>
                  <a:buFont typeface="Wingdings" panose="05000000000000000000" pitchFamily="2" charset="2"/>
                  <a:buChar char="à"/>
                </a:pPr>
                <a:r>
                  <a:rPr kumimoji="1" lang="en-US" altLang="ko-KR" sz="2000" b="1" spc="1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  <a:cs typeface="Noto Sans CJK KR DemiLight" charset="-127"/>
                    <a:sym typeface="Wingdings" panose="05000000000000000000" pitchFamily="2" charset="2"/>
                  </a:rPr>
                  <a:t>deterministic generative process with randomness from only t=T</a:t>
                </a:r>
              </a:p>
              <a:p>
                <a:pPr marL="342900" indent="-34290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spc="1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  <a:cs typeface="Noto Sans CJK KR DemiLight" charset="-127"/>
                    <a:sym typeface="Wingdings" panose="05000000000000000000" pitchFamily="2" charset="2"/>
                  </a:rPr>
                  <a:t>Fast sampling</a:t>
                </a:r>
              </a:p>
            </p:txBody>
          </p:sp>
        </mc:Choice>
        <mc:Fallback>
          <p:sp>
            <p:nvSpPr>
              <p:cNvPr id="10" name="텍스트 상자 9">
                <a:extLst>
                  <a:ext uri="{FF2B5EF4-FFF2-40B4-BE49-F238E27FC236}">
                    <a16:creationId xmlns:a16="http://schemas.microsoft.com/office/drawing/2014/main" id="{6A93A506-03E6-4834-B791-905C33DE9D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0000" y="694106"/>
                <a:ext cx="9905999" cy="4455194"/>
              </a:xfrm>
              <a:prstGeom prst="rect">
                <a:avLst/>
              </a:prstGeom>
              <a:blipFill>
                <a:blip r:embed="rId2"/>
                <a:stretch>
                  <a:fillRect l="-554" b="-150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왼쪽 중괄호 4">
            <a:extLst>
              <a:ext uri="{FF2B5EF4-FFF2-40B4-BE49-F238E27FC236}">
                <a16:creationId xmlns:a16="http://schemas.microsoft.com/office/drawing/2014/main" id="{958208E7-AF29-4D9E-AA1F-63EBD5A57B50}"/>
              </a:ext>
            </a:extLst>
          </p:cNvPr>
          <p:cNvSpPr/>
          <p:nvPr/>
        </p:nvSpPr>
        <p:spPr>
          <a:xfrm rot="16200000">
            <a:off x="3821467" y="1914372"/>
            <a:ext cx="183006" cy="1636842"/>
          </a:xfrm>
          <a:prstGeom prst="leftBrace">
            <a:avLst>
              <a:gd name="adj1" fmla="val 49824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왼쪽 중괄호 11">
            <a:extLst>
              <a:ext uri="{FF2B5EF4-FFF2-40B4-BE49-F238E27FC236}">
                <a16:creationId xmlns:a16="http://schemas.microsoft.com/office/drawing/2014/main" id="{F8B1ED5B-BA05-48C3-84B9-46B604A769ED}"/>
              </a:ext>
            </a:extLst>
          </p:cNvPr>
          <p:cNvSpPr/>
          <p:nvPr/>
        </p:nvSpPr>
        <p:spPr>
          <a:xfrm rot="16200000">
            <a:off x="6411513" y="1440257"/>
            <a:ext cx="183006" cy="2576875"/>
          </a:xfrm>
          <a:prstGeom prst="leftBrace">
            <a:avLst>
              <a:gd name="adj1" fmla="val 49824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왼쪽 중괄호 12">
            <a:extLst>
              <a:ext uri="{FF2B5EF4-FFF2-40B4-BE49-F238E27FC236}">
                <a16:creationId xmlns:a16="http://schemas.microsoft.com/office/drawing/2014/main" id="{CEA7ECB6-3C13-43F1-8412-7E44C64927CD}"/>
              </a:ext>
            </a:extLst>
          </p:cNvPr>
          <p:cNvSpPr/>
          <p:nvPr/>
        </p:nvSpPr>
        <p:spPr>
          <a:xfrm rot="16200000">
            <a:off x="8251242" y="2486240"/>
            <a:ext cx="183006" cy="484911"/>
          </a:xfrm>
          <a:prstGeom prst="leftBrace">
            <a:avLst>
              <a:gd name="adj1" fmla="val 49824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56D893C2-4596-488C-B50E-89CBB0BE5B8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6384"/>
          <a:stretch/>
        </p:blipFill>
        <p:spPr>
          <a:xfrm>
            <a:off x="4081666" y="4709198"/>
            <a:ext cx="8088941" cy="1474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1889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2">
            <a:extLst>
              <a:ext uri="{FF2B5EF4-FFF2-40B4-BE49-F238E27FC236}">
                <a16:creationId xmlns:a16="http://schemas.microsoft.com/office/drawing/2014/main" id="{AD1C9830-2370-86E1-2FD7-12302AF1D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4125865"/>
              </p:ext>
            </p:extLst>
          </p:nvPr>
        </p:nvGraphicFramePr>
        <p:xfrm>
          <a:off x="-1" y="13580"/>
          <a:ext cx="12192000" cy="7266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726649">
                <a:tc>
                  <a:txBody>
                    <a:bodyPr/>
                    <a:lstStyle/>
                    <a:p>
                      <a:pPr marL="457200" lvl="1" indent="0" algn="just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28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DDIM – Diagram – training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87001FAF-3034-866E-5E9E-981DCE9BAD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0353368"/>
              </p:ext>
            </p:extLst>
          </p:nvPr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[DLD 2022] Denoising Diffusion Implicit Models –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박수철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hlinkClick r:id="rId2"/>
                        </a:rPr>
                        <a:t>https://aifactory.space/learning/detail/2172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5C076D15-DEB8-401B-850D-D45890510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C&amp;I Lab </a:t>
            </a:r>
            <a:r>
              <a:rPr lang="ko-KR" altLang="en-US" dirty="0"/>
              <a:t>박찬호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60B31EB-3674-4C9A-9C3D-D4AA041FC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24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0983078-7E6A-4167-8F52-D5F5A83848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170"/>
          <a:stretch/>
        </p:blipFill>
        <p:spPr>
          <a:xfrm>
            <a:off x="1063571" y="813731"/>
            <a:ext cx="10064857" cy="5309563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5E7F76C4-7450-41FD-8E10-DA7CEAD42220}"/>
              </a:ext>
            </a:extLst>
          </p:cNvPr>
          <p:cNvSpPr/>
          <p:nvPr/>
        </p:nvSpPr>
        <p:spPr>
          <a:xfrm>
            <a:off x="1140903" y="808208"/>
            <a:ext cx="5142451" cy="47330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05218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2">
            <a:extLst>
              <a:ext uri="{FF2B5EF4-FFF2-40B4-BE49-F238E27FC236}">
                <a16:creationId xmlns:a16="http://schemas.microsoft.com/office/drawing/2014/main" id="{AD1C9830-2370-86E1-2FD7-12302AF1D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9991669"/>
              </p:ext>
            </p:extLst>
          </p:nvPr>
        </p:nvGraphicFramePr>
        <p:xfrm>
          <a:off x="-1" y="13580"/>
          <a:ext cx="12192000" cy="7266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726649">
                <a:tc>
                  <a:txBody>
                    <a:bodyPr/>
                    <a:lstStyle/>
                    <a:p>
                      <a:pPr marL="457200" lvl="1" indent="0" algn="just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28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DDIM – Diagram – sampling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87001FAF-3034-866E-5E9E-981DCE9BAD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5992630"/>
              </p:ext>
            </p:extLst>
          </p:nvPr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[DLD 2022] Denoising Diffusion Implicit Models –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박수철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hlinkClick r:id="rId2"/>
                        </a:rPr>
                        <a:t>https://aifactory.space/learning/detail/2172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5C076D15-DEB8-401B-850D-D45890510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C&amp;I Lab </a:t>
            </a:r>
            <a:r>
              <a:rPr lang="ko-KR" altLang="en-US" dirty="0"/>
              <a:t>박찬호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60B31EB-3674-4C9A-9C3D-D4AA041FC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25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DAA7001-5FEE-4B31-B2F5-EF486F131B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999" y="865216"/>
            <a:ext cx="10906001" cy="512756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" name="텍스트 상자 9">
                <a:extLst>
                  <a:ext uri="{FF2B5EF4-FFF2-40B4-BE49-F238E27FC236}">
                    <a16:creationId xmlns:a16="http://schemas.microsoft.com/office/drawing/2014/main" id="{9A9945C6-83B3-4D07-A423-41C34BE76B8E}"/>
                  </a:ext>
                </a:extLst>
              </p:cNvPr>
              <p:cNvSpPr txBox="1"/>
              <p:nvPr/>
            </p:nvSpPr>
            <p:spPr>
              <a:xfrm>
                <a:off x="0" y="1272634"/>
                <a:ext cx="5721292" cy="12257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2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altLang="ko-KR" sz="1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b="1" i="1" smtClean="0">
                                  <a:latin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en-US" altLang="ko-KR" sz="1400" b="1" i="1" smtClean="0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en-US" altLang="ko-KR" sz="14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14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rad>
                      <m:d>
                        <m:dPr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ko-KR" sz="1400" b="1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ko-KR" sz="14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ko-KR" sz="1400" b="1" i="1" smtClean="0"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sub>
                              </m:sSub>
                              <m:r>
                                <a:rPr lang="en-US" altLang="ko-KR" sz="14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altLang="ko-KR" sz="14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altLang="ko-KR" sz="1400" b="1" i="1" smtClean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  <m:r>
                                    <a:rPr lang="en-US" altLang="ko-KR" sz="1400" b="1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ko-KR" sz="14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400" b="1" i="1" smtClean="0">
                                          <a:latin typeface="Cambria Math" panose="02040503050406030204" pitchFamily="18" charset="0"/>
                                        </a:rPr>
                                        <m:t>𝜶</m:t>
                                      </m:r>
                                    </m:e>
                                    <m:sub>
                                      <m:r>
                                        <a:rPr lang="en-US" altLang="ko-KR" sz="1400" b="1" i="1" smtClean="0">
                                          <a:latin typeface="Cambria Math" panose="02040503050406030204" pitchFamily="18" charset="0"/>
                                        </a:rPr>
                                        <m:t>𝒕</m:t>
                                      </m:r>
                                    </m:sub>
                                  </m:sSub>
                                </m:e>
                              </m:rad>
                              <m:sSubSup>
                                <m:sSubSupPr>
                                  <m:ctrlPr>
                                    <a:rPr lang="en-US" altLang="ko-KR" sz="14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sz="1400" b="1" i="1" smtClean="0">
                                      <a:latin typeface="Cambria Math" panose="02040503050406030204" pitchFamily="18" charset="0"/>
                                    </a:rPr>
                                    <m:t>𝝐</m:t>
                                  </m:r>
                                </m:e>
                                <m:sub>
                                  <m:r>
                                    <a:rPr lang="en-US" altLang="ko-KR" sz="1400" b="1" i="1" smtClean="0">
                                      <a:latin typeface="Cambria Math" panose="02040503050406030204" pitchFamily="18" charset="0"/>
                                    </a:rPr>
                                    <m:t>𝜽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altLang="ko-KR" sz="14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1400" b="1" i="1" smtClean="0">
                                          <a:latin typeface="Cambria Math" panose="02040503050406030204" pitchFamily="18" charset="0"/>
                                        </a:rPr>
                                        <m:t>𝒕</m:t>
                                      </m:r>
                                    </m:e>
                                  </m:d>
                                </m:sup>
                              </m:sSubSup>
                              <m:r>
                                <a:rPr lang="en-US" altLang="ko-KR" sz="1400" b="1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ko-KR" sz="14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ko-KR" sz="1400" b="1" i="1" smtClean="0"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sub>
                              </m:sSub>
                              <m:r>
                                <a:rPr lang="en-US" altLang="ko-KR" sz="1400" b="1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altLang="ko-KR" sz="14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b>
                                    <m:sSubPr>
                                      <m:ctrlPr>
                                        <a:rPr lang="en-US" altLang="ko-KR" sz="14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400" b="1" i="1" smtClean="0">
                                          <a:latin typeface="Cambria Math" panose="02040503050406030204" pitchFamily="18" charset="0"/>
                                        </a:rPr>
                                        <m:t>𝜶</m:t>
                                      </m:r>
                                    </m:e>
                                    <m:sub>
                                      <m:r>
                                        <a:rPr lang="en-US" altLang="ko-KR" sz="1400" b="1" i="1" smtClean="0">
                                          <a:latin typeface="Cambria Math" panose="02040503050406030204" pitchFamily="18" charset="0"/>
                                        </a:rPr>
                                        <m:t>𝒕</m:t>
                                      </m:r>
                                    </m:sub>
                                  </m:sSub>
                                </m:e>
                              </m:rad>
                            </m:den>
                          </m:f>
                        </m:e>
                      </m:d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+</m:t>
                      </m:r>
                      <m:rad>
                        <m:radPr>
                          <m:degHide m:val="on"/>
                          <m:ctrlPr>
                            <a:rPr lang="en-US" altLang="ko-KR" sz="1400" b="1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ko-KR" sz="1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b="1" i="1">
                                  <a:latin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en-US" altLang="ko-KR" sz="1400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en-US" altLang="ko-KR" sz="1400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1400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rad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∙</m:t>
                      </m:r>
                      <m:sSubSup>
                        <m:sSubSupPr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𝝐</m:t>
                          </m:r>
                        </m:e>
                        <m:sub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𝜽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4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1" i="1" smtClean="0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</m:sup>
                      </m:sSubSup>
                      <m:d>
                        <m:dPr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1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ko-KR" sz="1400" b="1" i="1" smtClean="0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ko-KR" sz="1400" b="1" dirty="0">
                  <a:latin typeface="Noto Sans CJK KR Medium" panose="020B0600000000000000" pitchFamily="34" charset="-127"/>
                </a:endParaRPr>
              </a:p>
            </p:txBody>
          </p:sp>
        </mc:Choice>
        <mc:Fallback>
          <p:sp>
            <p:nvSpPr>
              <p:cNvPr id="10" name="텍스트 상자 9">
                <a:extLst>
                  <a:ext uri="{FF2B5EF4-FFF2-40B4-BE49-F238E27FC236}">
                    <a16:creationId xmlns:a16="http://schemas.microsoft.com/office/drawing/2014/main" id="{9A9945C6-83B3-4D07-A423-41C34BE76B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272634"/>
                <a:ext cx="5721292" cy="12257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940485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2">
            <a:extLst>
              <a:ext uri="{FF2B5EF4-FFF2-40B4-BE49-F238E27FC236}">
                <a16:creationId xmlns:a16="http://schemas.microsoft.com/office/drawing/2014/main" id="{AD1C9830-2370-86E1-2FD7-12302AF1D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7484381"/>
              </p:ext>
            </p:extLst>
          </p:nvPr>
        </p:nvGraphicFramePr>
        <p:xfrm>
          <a:off x="-1" y="13580"/>
          <a:ext cx="12192000" cy="7266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726649">
                <a:tc>
                  <a:txBody>
                    <a:bodyPr/>
                    <a:lstStyle/>
                    <a:p>
                      <a:pPr marL="457200" lvl="1" indent="0" algn="just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28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DDIM – Experiments</a:t>
                      </a:r>
                      <a:endParaRPr lang="en-US" altLang="ko-KR" sz="24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87001FAF-3034-866E-5E9E-981DCE9BADE3}"/>
              </a:ext>
            </a:extLst>
          </p:cNvPr>
          <p:cNvGraphicFramePr>
            <a:graphicFrameLocks noGrp="1"/>
          </p:cNvGraphicFramePr>
          <p:nvPr/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5C076D15-DEB8-401B-850D-D45890510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C&amp;I Lab </a:t>
            </a:r>
            <a:r>
              <a:rPr lang="ko-KR" altLang="en-US" dirty="0"/>
              <a:t>박찬호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60B31EB-3674-4C9A-9C3D-D4AA041FC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26</a:t>
            </a:fld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텍스트 상자 9">
                <a:extLst>
                  <a:ext uri="{FF2B5EF4-FFF2-40B4-BE49-F238E27FC236}">
                    <a16:creationId xmlns:a16="http://schemas.microsoft.com/office/drawing/2014/main" id="{6827F8A4-E9C3-4217-AFFC-98DADCB05545}"/>
                  </a:ext>
                </a:extLst>
              </p:cNvPr>
              <p:cNvSpPr txBox="1"/>
              <p:nvPr/>
            </p:nvSpPr>
            <p:spPr>
              <a:xfrm>
                <a:off x="1080000" y="1080000"/>
                <a:ext cx="10445596" cy="37989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200000"/>
                  </a:lnSpc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ea typeface="Cambria Math" panose="02040503050406030204" pitchFamily="18" charset="0"/>
                    <a:sym typeface="Wingdings" panose="05000000000000000000" pitchFamily="2" charset="2"/>
                  </a:rPr>
                  <a:t> Define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𝝈</m:t>
                        </m:r>
                      </m:e>
                      <m: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𝒕</m:t>
                        </m:r>
                      </m:sub>
                    </m:sSub>
                  </m:oMath>
                </a14:m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ea typeface="Cambria Math" panose="02040503050406030204" pitchFamily="18" charset="0"/>
                    <a:sym typeface="Wingdings" panose="05000000000000000000" pitchFamily="2" charset="2"/>
                  </a:rPr>
                  <a:t>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𝝈</m:t>
                        </m:r>
                      </m:e>
                      <m:sub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𝒕</m:t>
                        </m:r>
                      </m:sub>
                    </m:sSub>
                    <m:d>
                      <m:d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𝜼</m:t>
                        </m:r>
                      </m:e>
                    </m:d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𝜼</m:t>
                    </m:r>
                    <m:rad>
                      <m:radPr>
                        <m:degHide m:val="on"/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fPr>
                          <m:num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𝟏</m:t>
                            </m:r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𝜶</m:t>
                                </m:r>
                              </m:e>
                              <m:sub>
                                <m: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𝒕</m:t>
                                </m:r>
                                <m: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−</m:t>
                                </m:r>
                                <m: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𝟏</m:t>
                                </m:r>
                              </m:sub>
                            </m:sSub>
                          </m:num>
                          <m:den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𝟏</m:t>
                            </m:r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𝜶</m:t>
                                </m:r>
                              </m:e>
                              <m:sub>
                                <m: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𝒕</m:t>
                                </m:r>
                              </m:sub>
                            </m:sSub>
                          </m:den>
                        </m:f>
                      </m:e>
                    </m:rad>
                    <m:rad>
                      <m:radPr>
                        <m:degHide m:val="on"/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radPr>
                      <m:deg/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𝟏</m:t>
                        </m:r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−</m:t>
                        </m:r>
                        <m:f>
                          <m:f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𝜶</m:t>
                                </m:r>
                              </m:e>
                              <m:sub>
                                <m: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𝒕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𝜶</m:t>
                                </m:r>
                              </m:e>
                              <m:sub>
                                <m: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𝒕</m:t>
                                </m:r>
                                <m: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−</m:t>
                                </m:r>
                                <m: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𝟏</m:t>
                                </m:r>
                              </m:sub>
                            </m:sSub>
                          </m:den>
                        </m:f>
                      </m:e>
                    </m:rad>
                  </m:oMath>
                </a14:m>
                <a:endParaRPr kumimoji="1" lang="en-US" altLang="ko-KR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ea typeface="Cambria Math" panose="02040503050406030204" pitchFamily="18" charset="0"/>
                  <a:sym typeface="Wingdings" panose="05000000000000000000" pitchFamily="2" charset="2"/>
                </a:endParaRPr>
              </a:p>
              <a:p>
                <a:pPr algn="just">
                  <a:lnSpc>
                    <a:spcPct val="200000"/>
                  </a:lnSpc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ea typeface="Cambria Math" panose="02040503050406030204" pitchFamily="18" charset="0"/>
                    <a:sym typeface="Wingdings" panose="05000000000000000000" pitchFamily="2" charset="2"/>
                  </a:rPr>
                  <a:t> If </a:t>
                </a:r>
                <a14:m>
                  <m:oMath xmlns:m="http://schemas.openxmlformats.org/officeDocument/2006/math"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𝜼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𝟏</m:t>
                    </m:r>
                  </m:oMath>
                </a14:m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ea typeface="Cambria Math" panose="02040503050406030204" pitchFamily="18" charset="0"/>
                    <a:sym typeface="Wingdings" panose="05000000000000000000" pitchFamily="2" charset="2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𝝈</m:t>
                        </m:r>
                      </m:e>
                      <m:sub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𝒕</m:t>
                        </m:r>
                      </m:sub>
                    </m:sSub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</m:oMath>
                </a14:m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ea typeface="Cambria Math" panose="02040503050406030204" pitchFamily="18" charset="0"/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fPr>
                          <m:num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𝟏</m:t>
                            </m:r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𝜶</m:t>
                                </m:r>
                              </m:e>
                              <m:sub>
                                <m: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𝒕</m:t>
                                </m:r>
                                <m: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−</m:t>
                                </m:r>
                                <m: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𝟏</m:t>
                                </m:r>
                              </m:sub>
                            </m:sSub>
                          </m:num>
                          <m:den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𝟏</m:t>
                            </m:r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𝜶</m:t>
                                </m:r>
                              </m:e>
                              <m:sub>
                                <m: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𝒕</m:t>
                                </m:r>
                              </m:sub>
                            </m:sSub>
                          </m:den>
                        </m:f>
                      </m:e>
                    </m:rad>
                    <m:rad>
                      <m:radPr>
                        <m:degHide m:val="on"/>
                        <m:ctrlP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radPr>
                      <m:deg/>
                      <m:e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𝟏</m:t>
                        </m:r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−</m:t>
                        </m:r>
                        <m:f>
                          <m:fPr>
                            <m:ctrlP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𝜶</m:t>
                                </m:r>
                              </m:e>
                              <m:sub>
                                <m: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𝒕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𝜶</m:t>
                                </m:r>
                              </m:e>
                              <m:sub>
                                <m: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𝒕</m:t>
                                </m:r>
                                <m: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−</m:t>
                                </m:r>
                                <m:r>
                                  <a:rPr kumimoji="1" lang="en-US" altLang="ko-KR" sz="2000" b="1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𝟏</m:t>
                                </m:r>
                              </m:sub>
                            </m:sSub>
                          </m:den>
                        </m:f>
                      </m:e>
                    </m:rad>
                  </m:oMath>
                </a14:m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ea typeface="Cambria Math" panose="02040503050406030204" pitchFamily="18" charset="0"/>
                    <a:sym typeface="Wingdings" panose="05000000000000000000" pitchFamily="2" charset="2"/>
                  </a:rPr>
                  <a:t>  same with DDPM</a:t>
                </a:r>
              </a:p>
              <a:p>
                <a:pPr algn="just">
                  <a:lnSpc>
                    <a:spcPct val="200000"/>
                  </a:lnSpc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ea typeface="Cambria Math" panose="02040503050406030204" pitchFamily="18" charset="0"/>
                    <a:sym typeface="Wingdings" panose="05000000000000000000" pitchFamily="2" charset="2"/>
                  </a:rPr>
                  <a:t> If </a:t>
                </a:r>
                <a14:m>
                  <m:oMath xmlns:m="http://schemas.openxmlformats.org/officeDocument/2006/math"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𝜼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𝟎</m:t>
                    </m:r>
                  </m:oMath>
                </a14:m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ea typeface="Cambria Math" panose="02040503050406030204" pitchFamily="18" charset="0"/>
                    <a:sym typeface="Wingdings" panose="05000000000000000000" pitchFamily="2" charset="2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𝝈</m:t>
                        </m:r>
                      </m:e>
                      <m:sub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𝒕</m:t>
                        </m:r>
                      </m:sub>
                    </m:sSub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𝟎</m:t>
                    </m:r>
                  </m:oMath>
                </a14:m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ea typeface="Cambria Math" panose="02040503050406030204" pitchFamily="18" charset="0"/>
                    <a:sym typeface="Wingdings" panose="05000000000000000000" pitchFamily="2" charset="2"/>
                  </a:rPr>
                  <a:t>  deterministic sampling</a:t>
                </a:r>
              </a:p>
              <a:p>
                <a:pPr algn="just">
                  <a:lnSpc>
                    <a:spcPct val="200000"/>
                  </a:lnSpc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ea typeface="Cambria Math" panose="02040503050406030204" pitchFamily="18" charset="0"/>
                    <a:sym typeface="Wingdings" panose="05000000000000000000" pitchFamily="2" charset="2"/>
                  </a:rPr>
                  <a:t>	 sample from subsequences of [1 … T]</a:t>
                </a:r>
              </a:p>
            </p:txBody>
          </p:sp>
        </mc:Choice>
        <mc:Fallback>
          <p:sp>
            <p:nvSpPr>
              <p:cNvPr id="7" name="텍스트 상자 9">
                <a:extLst>
                  <a:ext uri="{FF2B5EF4-FFF2-40B4-BE49-F238E27FC236}">
                    <a16:creationId xmlns:a16="http://schemas.microsoft.com/office/drawing/2014/main" id="{6827F8A4-E9C3-4217-AFFC-98DADCB055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0000" y="1080000"/>
                <a:ext cx="10445596" cy="3798989"/>
              </a:xfrm>
              <a:prstGeom prst="rect">
                <a:avLst/>
              </a:prstGeom>
              <a:blipFill>
                <a:blip r:embed="rId2"/>
                <a:stretch>
                  <a:fillRect l="-58" b="-20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그림 4">
            <a:extLst>
              <a:ext uri="{FF2B5EF4-FFF2-40B4-BE49-F238E27FC236}">
                <a16:creationId xmlns:a16="http://schemas.microsoft.com/office/drawing/2014/main" id="{4C2308CF-16DD-4BA6-A5A2-156320EE408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" r="-1"/>
          <a:stretch/>
        </p:blipFill>
        <p:spPr>
          <a:xfrm>
            <a:off x="6006518" y="1405015"/>
            <a:ext cx="6185482" cy="1514789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3FFF34D3-AB6B-4AFA-A954-DE2A3E7E314E}"/>
              </a:ext>
            </a:extLst>
          </p:cNvPr>
          <p:cNvSpPr/>
          <p:nvPr/>
        </p:nvSpPr>
        <p:spPr>
          <a:xfrm>
            <a:off x="6294409" y="1996580"/>
            <a:ext cx="1574464" cy="17616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6119B0E-1475-4EE6-8DC0-34681BC385CF}"/>
              </a:ext>
            </a:extLst>
          </p:cNvPr>
          <p:cNvSpPr/>
          <p:nvPr/>
        </p:nvSpPr>
        <p:spPr>
          <a:xfrm>
            <a:off x="9315844" y="1888680"/>
            <a:ext cx="1203950" cy="17616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87241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2">
            <a:extLst>
              <a:ext uri="{FF2B5EF4-FFF2-40B4-BE49-F238E27FC236}">
                <a16:creationId xmlns:a16="http://schemas.microsoft.com/office/drawing/2014/main" id="{AD1C9830-2370-86E1-2FD7-12302AF1D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3758347"/>
              </p:ext>
            </p:extLst>
          </p:nvPr>
        </p:nvGraphicFramePr>
        <p:xfrm>
          <a:off x="-1" y="13580"/>
          <a:ext cx="12192000" cy="7266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726649">
                <a:tc>
                  <a:txBody>
                    <a:bodyPr/>
                    <a:lstStyle/>
                    <a:p>
                      <a:pPr marL="457200" lvl="1" indent="0" algn="just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2800" b="1" kern="120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DDIM – Experiments</a:t>
                      </a:r>
                      <a:endParaRPr lang="en-US" altLang="ko-KR" sz="2400" b="1" kern="1200" dirty="0">
                        <a:solidFill>
                          <a:schemeClr val="tx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87001FAF-3034-866E-5E9E-981DCE9BADE3}"/>
              </a:ext>
            </a:extLst>
          </p:cNvPr>
          <p:cNvGraphicFramePr>
            <a:graphicFrameLocks noGrp="1"/>
          </p:cNvGraphicFramePr>
          <p:nvPr/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5C076D15-DEB8-401B-850D-D45890510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C&amp;I Lab </a:t>
            </a:r>
            <a:r>
              <a:rPr lang="ko-KR" altLang="en-US" dirty="0"/>
              <a:t>박찬호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60B31EB-3674-4C9A-9C3D-D4AA041FC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27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53B6801-AB70-4232-AB9F-5BE7020CB2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4448" y="892346"/>
            <a:ext cx="8383102" cy="5178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0085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2">
            <a:extLst>
              <a:ext uri="{FF2B5EF4-FFF2-40B4-BE49-F238E27FC236}">
                <a16:creationId xmlns:a16="http://schemas.microsoft.com/office/drawing/2014/main" id="{AD1C9830-2370-86E1-2FD7-12302AF1D1A9}"/>
              </a:ext>
            </a:extLst>
          </p:cNvPr>
          <p:cNvGraphicFramePr>
            <a:graphicFrameLocks noGrp="1"/>
          </p:cNvGraphicFramePr>
          <p:nvPr/>
        </p:nvGraphicFramePr>
        <p:xfrm>
          <a:off x="-1" y="13580"/>
          <a:ext cx="12192000" cy="7266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726649">
                <a:tc>
                  <a:txBody>
                    <a:bodyPr/>
                    <a:lstStyle/>
                    <a:p>
                      <a:pPr marL="457200" lvl="1" indent="0" algn="just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2800" b="1" kern="120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DDIM – Experiments</a:t>
                      </a:r>
                      <a:endParaRPr lang="en-US" altLang="ko-KR" sz="2400" b="1" kern="1200" dirty="0">
                        <a:solidFill>
                          <a:schemeClr val="tx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87001FAF-3034-866E-5E9E-981DCE9BADE3}"/>
              </a:ext>
            </a:extLst>
          </p:cNvPr>
          <p:cNvGraphicFramePr>
            <a:graphicFrameLocks noGrp="1"/>
          </p:cNvGraphicFramePr>
          <p:nvPr/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5C076D15-DEB8-401B-850D-D45890510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C&amp;I Lab </a:t>
            </a:r>
            <a:r>
              <a:rPr lang="ko-KR" altLang="en-US" dirty="0"/>
              <a:t>박찬호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60B31EB-3674-4C9A-9C3D-D4AA041FC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28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6A325E7-1E7C-482A-A621-45AA0F30CE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0601" y="763299"/>
            <a:ext cx="8710796" cy="5349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4392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2">
            <a:extLst>
              <a:ext uri="{FF2B5EF4-FFF2-40B4-BE49-F238E27FC236}">
                <a16:creationId xmlns:a16="http://schemas.microsoft.com/office/drawing/2014/main" id="{AD1C9830-2370-86E1-2FD7-12302AF1D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2688358"/>
              </p:ext>
            </p:extLst>
          </p:nvPr>
        </p:nvGraphicFramePr>
        <p:xfrm>
          <a:off x="-1" y="13580"/>
          <a:ext cx="12192000" cy="7266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726649">
                <a:tc>
                  <a:txBody>
                    <a:bodyPr/>
                    <a:lstStyle/>
                    <a:p>
                      <a:pPr marL="457200" lvl="1" indent="0" algn="just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2800" b="1" kern="120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DDPM – Experiments</a:t>
                      </a:r>
                      <a:endParaRPr lang="en-US" altLang="ko-KR" sz="2400" b="1" kern="1200" dirty="0">
                        <a:solidFill>
                          <a:schemeClr val="tx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87001FAF-3034-866E-5E9E-981DCE9BADE3}"/>
              </a:ext>
            </a:extLst>
          </p:cNvPr>
          <p:cNvGraphicFramePr>
            <a:graphicFrameLocks noGrp="1"/>
          </p:cNvGraphicFramePr>
          <p:nvPr/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5C076D15-DEB8-401B-850D-D45890510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C&amp;I Lab </a:t>
            </a:r>
            <a:r>
              <a:rPr lang="ko-KR" altLang="en-US" dirty="0"/>
              <a:t>박찬호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60B31EB-3674-4C9A-9C3D-D4AA041FC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29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6C26B97-022F-4B9C-A1B8-37589338F2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177" y="2095314"/>
            <a:ext cx="10183646" cy="2667372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09F67EA9-56BA-455E-B929-A5509F999381}"/>
              </a:ext>
            </a:extLst>
          </p:cNvPr>
          <p:cNvSpPr/>
          <p:nvPr/>
        </p:nvSpPr>
        <p:spPr>
          <a:xfrm>
            <a:off x="1442906" y="2095314"/>
            <a:ext cx="3892492" cy="199012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93C404-69FB-4FA7-B963-8FE1F0C47AA0}"/>
              </a:ext>
            </a:extLst>
          </p:cNvPr>
          <p:cNvSpPr txBox="1"/>
          <p:nvPr/>
        </p:nvSpPr>
        <p:spPr>
          <a:xfrm>
            <a:off x="1534983" y="1660912"/>
            <a:ext cx="37083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b="1" dirty="0">
                <a:solidFill>
                  <a:srgbClr val="FF0000"/>
                </a:solidFill>
                <a:ea typeface="Cambria Math" panose="02040503050406030204" pitchFamily="18" charset="0"/>
                <a:sym typeface="Wingdings" panose="05000000000000000000" pitchFamily="2" charset="2"/>
              </a:rPr>
              <a:t>High-level features are determined 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88816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상자 9">
            <a:extLst>
              <a:ext uri="{FF2B5EF4-FFF2-40B4-BE49-F238E27FC236}">
                <a16:creationId xmlns:a16="http://schemas.microsoft.com/office/drawing/2014/main" id="{6F416110-07BE-4E3B-A903-03A7A4BFA8C5}"/>
              </a:ext>
            </a:extLst>
          </p:cNvPr>
          <p:cNvSpPr txBox="1"/>
          <p:nvPr/>
        </p:nvSpPr>
        <p:spPr>
          <a:xfrm>
            <a:off x="1080000" y="1080000"/>
            <a:ext cx="9905999" cy="30721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Song, Jiaming, </a:t>
            </a:r>
            <a:r>
              <a:rPr kumimoji="1" lang="en-US" altLang="ko-KR" sz="20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Chenlin</a:t>
            </a: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 Meng, and Stefano </a:t>
            </a:r>
            <a:r>
              <a:rPr kumimoji="1" lang="en-US" altLang="ko-KR" sz="20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Ermon</a:t>
            </a:r>
            <a:endParaRPr kumimoji="1" lang="en-US" altLang="ko-KR" sz="2000" b="1" dirty="0">
              <a:solidFill>
                <a:schemeClr val="tx1">
                  <a:lumMod val="95000"/>
                  <a:lumOff val="5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  <a:cs typeface="Noto Sans CJK KR DemiLight" charset="-127"/>
              <a:sym typeface="Wingdings" panose="05000000000000000000" pitchFamily="2" charset="2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International Conference on Learning Representations.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2020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Diffusion with Non-Markovian process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DDPM diffusion + DDIM sampling</a:t>
            </a:r>
          </a:p>
        </p:txBody>
      </p:sp>
      <p:sp>
        <p:nvSpPr>
          <p:cNvPr id="2" name="AutoShape 2" descr="PR(p_i) = \frac{1-d}{N} + d \sum_{p_j \in M(p_i)} \frac{PR (p_j)}{L(p_j)}">
            <a:extLst>
              <a:ext uri="{FF2B5EF4-FFF2-40B4-BE49-F238E27FC236}">
                <a16:creationId xmlns:a16="http://schemas.microsoft.com/office/drawing/2014/main" id="{C827766C-561A-436F-BEE7-B7328BBB8C9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aphicFrame>
        <p:nvGraphicFramePr>
          <p:cNvPr id="14" name="표 2">
            <a:extLst>
              <a:ext uri="{FF2B5EF4-FFF2-40B4-BE49-F238E27FC236}">
                <a16:creationId xmlns:a16="http://schemas.microsoft.com/office/drawing/2014/main" id="{AD1C9830-2370-86E1-2FD7-12302AF1D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363218"/>
              </p:ext>
            </p:extLst>
          </p:nvPr>
        </p:nvGraphicFramePr>
        <p:xfrm>
          <a:off x="-1" y="13580"/>
          <a:ext cx="12192000" cy="7266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726649">
                <a:tc>
                  <a:txBody>
                    <a:bodyPr/>
                    <a:lstStyle/>
                    <a:p>
                      <a:pPr marL="457200" lvl="1" indent="0" algn="just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28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Before Getting Started</a:t>
                      </a:r>
                      <a:endParaRPr lang="en-US" altLang="ko-KR" sz="24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87001FAF-3034-866E-5E9E-981DCE9BAD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3240831"/>
              </p:ext>
            </p:extLst>
          </p:nvPr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AC9944F-0E1B-465A-8B27-2F423B283A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C&amp;I Lab </a:t>
            </a:r>
            <a:r>
              <a:rPr lang="ko-KR" altLang="en-US"/>
              <a:t>박찬호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97692A7-0043-4FAA-BDAB-AB6B1673E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60927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2">
            <a:extLst>
              <a:ext uri="{FF2B5EF4-FFF2-40B4-BE49-F238E27FC236}">
                <a16:creationId xmlns:a16="http://schemas.microsoft.com/office/drawing/2014/main" id="{AD1C9830-2370-86E1-2FD7-12302AF1D1A9}"/>
              </a:ext>
            </a:extLst>
          </p:cNvPr>
          <p:cNvGraphicFramePr>
            <a:graphicFrameLocks noGrp="1"/>
          </p:cNvGraphicFramePr>
          <p:nvPr/>
        </p:nvGraphicFramePr>
        <p:xfrm>
          <a:off x="-1" y="13580"/>
          <a:ext cx="12192000" cy="7266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726649">
                <a:tc>
                  <a:txBody>
                    <a:bodyPr/>
                    <a:lstStyle/>
                    <a:p>
                      <a:pPr marL="457200" lvl="1" indent="0" algn="just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2800" b="1" kern="120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DDIM – Experiments</a:t>
                      </a:r>
                      <a:endParaRPr lang="en-US" altLang="ko-KR" sz="2400" b="1" kern="1200" dirty="0">
                        <a:solidFill>
                          <a:schemeClr val="tx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87001FAF-3034-866E-5E9E-981DCE9BADE3}"/>
              </a:ext>
            </a:extLst>
          </p:cNvPr>
          <p:cNvGraphicFramePr>
            <a:graphicFrameLocks noGrp="1"/>
          </p:cNvGraphicFramePr>
          <p:nvPr/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5C076D15-DEB8-401B-850D-D45890510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C&amp;I Lab </a:t>
            </a:r>
            <a:r>
              <a:rPr lang="ko-KR" altLang="en-US" dirty="0"/>
              <a:t>박찬호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60B31EB-3674-4C9A-9C3D-D4AA041FC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30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51EF31E-A14B-4AC5-9586-BFFDD978EB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887" y="1123628"/>
            <a:ext cx="10212225" cy="4610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0894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2">
            <a:extLst>
              <a:ext uri="{FF2B5EF4-FFF2-40B4-BE49-F238E27FC236}">
                <a16:creationId xmlns:a16="http://schemas.microsoft.com/office/drawing/2014/main" id="{AD1C9830-2370-86E1-2FD7-12302AF1D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1350046"/>
              </p:ext>
            </p:extLst>
          </p:nvPr>
        </p:nvGraphicFramePr>
        <p:xfrm>
          <a:off x="-1" y="13580"/>
          <a:ext cx="12192000" cy="7266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726649">
                <a:tc>
                  <a:txBody>
                    <a:bodyPr/>
                    <a:lstStyle/>
                    <a:p>
                      <a:pPr marL="457200" lvl="1" indent="0" algn="just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28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Conclusion</a:t>
                      </a:r>
                      <a:endParaRPr lang="en-US" altLang="ko-KR" sz="24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87001FAF-3034-866E-5E9E-981DCE9BADE3}"/>
              </a:ext>
            </a:extLst>
          </p:cNvPr>
          <p:cNvGraphicFramePr>
            <a:graphicFrameLocks noGrp="1"/>
          </p:cNvGraphicFramePr>
          <p:nvPr/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5C076D15-DEB8-401B-850D-D45890510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C&amp;I Lab </a:t>
            </a:r>
            <a:r>
              <a:rPr lang="ko-KR" altLang="en-US" dirty="0"/>
              <a:t>박찬호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60B31EB-3674-4C9A-9C3D-D4AA041FC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31</a:t>
            </a:fld>
            <a:endParaRPr lang="ko-KR" altLang="en-US"/>
          </a:p>
        </p:txBody>
      </p:sp>
      <p:sp>
        <p:nvSpPr>
          <p:cNvPr id="7" name="텍스트 상자 9">
            <a:extLst>
              <a:ext uri="{FF2B5EF4-FFF2-40B4-BE49-F238E27FC236}">
                <a16:creationId xmlns:a16="http://schemas.microsoft.com/office/drawing/2014/main" id="{6827F8A4-E9C3-4217-AFFC-98DADCB05545}"/>
              </a:ext>
            </a:extLst>
          </p:cNvPr>
          <p:cNvSpPr txBox="1"/>
          <p:nvPr/>
        </p:nvSpPr>
        <p:spPr>
          <a:xfrm>
            <a:off x="1080000" y="1080000"/>
            <a:ext cx="10445596" cy="30721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ea typeface="Cambria Math" panose="02040503050406030204" pitchFamily="18" charset="0"/>
                <a:sym typeface="Wingdings" panose="05000000000000000000" pitchFamily="2" charset="2"/>
              </a:rPr>
              <a:t>Markovian process of DDPM to Non-Markovian process of DDIM</a:t>
            </a:r>
          </a:p>
          <a:p>
            <a:pPr marL="742950" lvl="1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ea typeface="Cambria Math" panose="02040503050406030204" pitchFamily="18" charset="0"/>
                <a:sym typeface="Wingdings" panose="05000000000000000000" pitchFamily="2" charset="2"/>
              </a:rPr>
              <a:t>Generalization</a:t>
            </a:r>
          </a:p>
          <a:p>
            <a:pPr marL="742950" lvl="1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ea typeface="Cambria Math" panose="02040503050406030204" pitchFamily="18" charset="0"/>
                <a:sym typeface="Wingdings" panose="05000000000000000000" pitchFamily="2" charset="2"/>
              </a:rPr>
              <a:t>Generative process can be deterministic</a:t>
            </a:r>
          </a:p>
          <a:p>
            <a:pPr marL="742950" lvl="1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ea typeface="Cambria Math" panose="02040503050406030204" pitchFamily="18" charset="0"/>
                <a:sym typeface="Wingdings" panose="05000000000000000000" pitchFamily="2" charset="2"/>
              </a:rPr>
              <a:t>Allowing trade off computation for sample quality</a:t>
            </a:r>
          </a:p>
          <a:p>
            <a:pPr marL="742950" lvl="1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ea typeface="Cambria Math" panose="02040503050406030204" pitchFamily="18" charset="0"/>
                <a:sym typeface="Wingdings" panose="05000000000000000000" pitchFamily="2" charset="2"/>
              </a:rPr>
              <a:t>Semantically meaningful image interpolation in latent space</a:t>
            </a:r>
          </a:p>
        </p:txBody>
      </p:sp>
    </p:spTree>
    <p:extLst>
      <p:ext uri="{BB962C8B-B14F-4D97-AF65-F5344CB8AC3E}">
        <p14:creationId xmlns:p14="http://schemas.microsoft.com/office/powerpoint/2010/main" val="30727462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2">
            <a:extLst>
              <a:ext uri="{FF2B5EF4-FFF2-40B4-BE49-F238E27FC236}">
                <a16:creationId xmlns:a16="http://schemas.microsoft.com/office/drawing/2014/main" id="{AD1C9830-2370-86E1-2FD7-12302AF1D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4825588"/>
              </p:ext>
            </p:extLst>
          </p:nvPr>
        </p:nvGraphicFramePr>
        <p:xfrm>
          <a:off x="-1" y="13580"/>
          <a:ext cx="12192000" cy="7266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726649">
                <a:tc>
                  <a:txBody>
                    <a:bodyPr/>
                    <a:lstStyle/>
                    <a:p>
                      <a:pPr marL="457200" lvl="1" indent="0" algn="just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28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Furthermore</a:t>
                      </a:r>
                      <a:endParaRPr lang="en-US" altLang="ko-KR" sz="24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87001FAF-3034-866E-5E9E-981DCE9BAD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9985604"/>
              </p:ext>
            </p:extLst>
          </p:nvPr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https://keras.io/examples/generative/ddim/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5C076D15-DEB8-401B-850D-D45890510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C&amp;I Lab </a:t>
            </a:r>
            <a:r>
              <a:rPr lang="ko-KR" altLang="en-US" dirty="0"/>
              <a:t>박찬호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60B31EB-3674-4C9A-9C3D-D4AA041FC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32</a:t>
            </a:fld>
            <a:endParaRPr lang="ko-KR" altLang="en-US"/>
          </a:p>
        </p:txBody>
      </p:sp>
      <p:sp>
        <p:nvSpPr>
          <p:cNvPr id="7" name="텍스트 상자 9">
            <a:extLst>
              <a:ext uri="{FF2B5EF4-FFF2-40B4-BE49-F238E27FC236}">
                <a16:creationId xmlns:a16="http://schemas.microsoft.com/office/drawing/2014/main" id="{6827F8A4-E9C3-4217-AFFC-98DADCB05545}"/>
              </a:ext>
            </a:extLst>
          </p:cNvPr>
          <p:cNvSpPr txBox="1"/>
          <p:nvPr/>
        </p:nvSpPr>
        <p:spPr>
          <a:xfrm>
            <a:off x="1080000" y="1080000"/>
            <a:ext cx="10445596" cy="36876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ea typeface="Cambria Math" panose="02040503050406030204" pitchFamily="18" charset="0"/>
                <a:sym typeface="Wingdings" panose="05000000000000000000" pitchFamily="2" charset="2"/>
              </a:rPr>
              <a:t>Diffusion model in a view of signal and noise 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endParaRPr kumimoji="1" lang="en-US" altLang="ko-KR" sz="2000" b="1" dirty="0">
              <a:solidFill>
                <a:schemeClr val="tx1">
                  <a:lumMod val="95000"/>
                  <a:lumOff val="5000"/>
                </a:schemeClr>
              </a:solidFill>
              <a:ea typeface="Cambria Math" panose="02040503050406030204" pitchFamily="18" charset="0"/>
              <a:sym typeface="Wingdings" panose="05000000000000000000" pitchFamily="2" charset="2"/>
            </a:endParaRP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endParaRPr kumimoji="1" lang="en-US" altLang="ko-KR" sz="2000" b="1" dirty="0">
              <a:solidFill>
                <a:schemeClr val="tx1">
                  <a:lumMod val="95000"/>
                  <a:lumOff val="5000"/>
                </a:schemeClr>
              </a:solidFill>
              <a:ea typeface="Cambria Math" panose="02040503050406030204" pitchFamily="18" charset="0"/>
              <a:sym typeface="Wingdings" panose="05000000000000000000" pitchFamily="2" charset="2"/>
            </a:endParaRP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endParaRPr kumimoji="1" lang="en-US" altLang="ko-KR" sz="2000" b="1" dirty="0">
              <a:solidFill>
                <a:schemeClr val="tx1">
                  <a:lumMod val="95000"/>
                  <a:lumOff val="5000"/>
                </a:schemeClr>
              </a:solidFill>
              <a:ea typeface="Cambria Math" panose="02040503050406030204" pitchFamily="18" charset="0"/>
              <a:sym typeface="Wingdings" panose="05000000000000000000" pitchFamily="2" charset="2"/>
            </a:endParaRP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ea typeface="Cambria Math" panose="02040503050406030204" pitchFamily="18" charset="0"/>
                <a:sym typeface="Wingdings" panose="05000000000000000000" pitchFamily="2" charset="2"/>
              </a:rPr>
              <a:t>DDIM to Neural ODE and SDE</a:t>
            </a:r>
          </a:p>
          <a:p>
            <a:pPr marL="742950" lvl="1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ea typeface="Cambria Math" panose="02040503050406030204" pitchFamily="18" charset="0"/>
                <a:sym typeface="Wingdings" panose="05000000000000000000" pitchFamily="2" charset="2"/>
              </a:rPr>
              <a:t>Connection to score-based generative models</a:t>
            </a:r>
          </a:p>
        </p:txBody>
      </p:sp>
      <p:pic>
        <p:nvPicPr>
          <p:cNvPr id="1026" name="Picture 2" descr="diffusion schedule gif">
            <a:extLst>
              <a:ext uri="{FF2B5EF4-FFF2-40B4-BE49-F238E27FC236}">
                <a16:creationId xmlns:a16="http://schemas.microsoft.com/office/drawing/2014/main" id="{0FF220DB-A7F0-46AB-B1A9-03EB0480280E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9808" y="800590"/>
            <a:ext cx="4861950" cy="5287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73958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상자 4"/>
          <p:cNvSpPr txBox="1"/>
          <p:nvPr/>
        </p:nvSpPr>
        <p:spPr>
          <a:xfrm>
            <a:off x="760256" y="3244334"/>
            <a:ext cx="1305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</a:rPr>
              <a:t>감사합니다</a:t>
            </a:r>
            <a:r>
              <a:rPr kumimoji="1" lang="en-US" altLang="ko-KR" dirty="0"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</a:rPr>
              <a:t>.</a:t>
            </a:r>
            <a:endParaRPr kumimoji="1" lang="ko-KR" altLang="en-US" dirty="0">
              <a:latin typeface="Noto Sans CJK KR Medium" panose="020B0600000000000000" pitchFamily="34" charset="-127"/>
              <a:ea typeface="Noto Sans CJK KR Medium" panose="020B0600000000000000" pitchFamily="34" charset="-127"/>
              <a:cs typeface="Noto Sans CJK KR DemiLight" charset="-127"/>
            </a:endParaRPr>
          </a:p>
        </p:txBody>
      </p:sp>
      <p:sp>
        <p:nvSpPr>
          <p:cNvPr id="7" name="텍스트 상자 6"/>
          <p:cNvSpPr txBox="1"/>
          <p:nvPr/>
        </p:nvSpPr>
        <p:spPr>
          <a:xfrm>
            <a:off x="711272" y="634816"/>
            <a:ext cx="1790875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4400" b="1" dirty="0">
                <a:latin typeface="Kohinoor Devanagari" charset="0"/>
                <a:ea typeface="Kohinoor Devanagari" charset="0"/>
                <a:cs typeface="Kohinoor Devanagari" charset="0"/>
              </a:rPr>
              <a:t>Thank</a:t>
            </a:r>
          </a:p>
          <a:p>
            <a:r>
              <a:rPr kumimoji="1" lang="en-US" altLang="ko-KR" sz="4400" b="1" dirty="0">
                <a:latin typeface="Kohinoor Devanagari" charset="0"/>
                <a:ea typeface="Kohinoor Devanagari" charset="0"/>
                <a:cs typeface="Kohinoor Devanagari" charset="0"/>
              </a:rPr>
              <a:t>You</a:t>
            </a:r>
          </a:p>
        </p:txBody>
      </p:sp>
      <p:cxnSp>
        <p:nvCxnSpPr>
          <p:cNvPr id="9" name="직선 연결선[R] 8"/>
          <p:cNvCxnSpPr/>
          <p:nvPr/>
        </p:nvCxnSpPr>
        <p:spPr>
          <a:xfrm>
            <a:off x="825572" y="2922814"/>
            <a:ext cx="95424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5A2CE596-A854-4622-B7FA-E26AE4088D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C&amp;I Lab </a:t>
            </a:r>
            <a:r>
              <a:rPr lang="ko-KR" altLang="en-US"/>
              <a:t>박찬호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A39B188-537A-4BF3-8C47-2F47CD765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60631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상자 9">
            <a:extLst>
              <a:ext uri="{FF2B5EF4-FFF2-40B4-BE49-F238E27FC236}">
                <a16:creationId xmlns:a16="http://schemas.microsoft.com/office/drawing/2014/main" id="{6F416110-07BE-4E3B-A903-03A7A4BFA8C5}"/>
              </a:ext>
            </a:extLst>
          </p:cNvPr>
          <p:cNvSpPr txBox="1"/>
          <p:nvPr/>
        </p:nvSpPr>
        <p:spPr>
          <a:xfrm>
            <a:off x="1080000" y="1080000"/>
            <a:ext cx="9905999" cy="1236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Generative Models Timeline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kumimoji="1" lang="en-US" altLang="ko-KR" sz="2000" b="1" dirty="0">
              <a:solidFill>
                <a:schemeClr val="tx1">
                  <a:lumMod val="95000"/>
                  <a:lumOff val="5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  <a:cs typeface="Noto Sans CJK KR DemiLight" charset="-127"/>
              <a:sym typeface="Wingdings" panose="05000000000000000000" pitchFamily="2" charset="2"/>
            </a:endParaRPr>
          </a:p>
        </p:txBody>
      </p:sp>
      <p:graphicFrame>
        <p:nvGraphicFramePr>
          <p:cNvPr id="14" name="표 2">
            <a:extLst>
              <a:ext uri="{FF2B5EF4-FFF2-40B4-BE49-F238E27FC236}">
                <a16:creationId xmlns:a16="http://schemas.microsoft.com/office/drawing/2014/main" id="{AD1C9830-2370-86E1-2FD7-12302AF1D1A9}"/>
              </a:ext>
            </a:extLst>
          </p:cNvPr>
          <p:cNvGraphicFramePr>
            <a:graphicFrameLocks noGrp="1"/>
          </p:cNvGraphicFramePr>
          <p:nvPr/>
        </p:nvGraphicFramePr>
        <p:xfrm>
          <a:off x="-1" y="13580"/>
          <a:ext cx="12192000" cy="7266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726649">
                <a:tc>
                  <a:txBody>
                    <a:bodyPr/>
                    <a:lstStyle/>
                    <a:p>
                      <a:pPr marL="457200" lvl="1" indent="0" algn="just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28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Before Getting Started</a:t>
                      </a:r>
                      <a:endParaRPr lang="en-US" altLang="ko-KR" sz="24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87001FAF-3034-866E-5E9E-981DCE9BAD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7819492"/>
              </p:ext>
            </p:extLst>
          </p:nvPr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* </a:t>
                      </a: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</a:rPr>
                        <a:t>Jascha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</a:rPr>
                        <a:t>Sohl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-Dickstein et al. Unsupervised Learning using Nonequilibrium Thermodynamics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** Danilo Jimenez Rezende; Mohamed, Shakir. Variational Inference with Normalizing Flows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AC9944F-0E1B-465A-8B27-2F423B283A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C&amp;I Lab </a:t>
            </a:r>
            <a:r>
              <a:rPr lang="ko-KR" altLang="en-US"/>
              <a:t>박찬호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97692A7-0043-4FAA-BDAB-AB6B1673E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4</a:t>
            </a:fld>
            <a:endParaRPr lang="ko-KR" altLang="en-US"/>
          </a:p>
        </p:txBody>
      </p: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8F36F9E2-F6D5-F576-2284-6ABF2919D154}"/>
              </a:ext>
            </a:extLst>
          </p:cNvPr>
          <p:cNvGrpSpPr/>
          <p:nvPr/>
        </p:nvGrpSpPr>
        <p:grpSpPr>
          <a:xfrm>
            <a:off x="283912" y="2096988"/>
            <a:ext cx="11624173" cy="3681012"/>
            <a:chOff x="283912" y="2368927"/>
            <a:chExt cx="11624173" cy="3681012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9864581-0A3C-293D-F29E-181A5381C423}"/>
                </a:ext>
              </a:extLst>
            </p:cNvPr>
            <p:cNvSpPr/>
            <p:nvPr/>
          </p:nvSpPr>
          <p:spPr>
            <a:xfrm>
              <a:off x="739346" y="2368927"/>
              <a:ext cx="785537" cy="433050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381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</a:rPr>
                <a:t>2014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B1A3A71B-68B0-DE98-77CE-D7E18472947B}"/>
                </a:ext>
              </a:extLst>
            </p:cNvPr>
            <p:cNvSpPr/>
            <p:nvPr/>
          </p:nvSpPr>
          <p:spPr>
            <a:xfrm>
              <a:off x="1980317" y="2368927"/>
              <a:ext cx="785537" cy="433050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381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</a:rPr>
                <a:t>2015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8344BE2E-32F0-F455-B5F7-1BF0B2380ECB}"/>
                </a:ext>
              </a:extLst>
            </p:cNvPr>
            <p:cNvSpPr/>
            <p:nvPr/>
          </p:nvSpPr>
          <p:spPr>
            <a:xfrm>
              <a:off x="3221288" y="2368927"/>
              <a:ext cx="785537" cy="433050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381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</a:rPr>
                <a:t>2016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553407E0-7BC5-E315-55E7-B6CBD31170D0}"/>
                </a:ext>
              </a:extLst>
            </p:cNvPr>
            <p:cNvSpPr/>
            <p:nvPr/>
          </p:nvSpPr>
          <p:spPr>
            <a:xfrm>
              <a:off x="4462259" y="2368927"/>
              <a:ext cx="785537" cy="433050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381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</a:rPr>
                <a:t>2017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30DE814B-1D19-DA25-4165-55BC4EB03252}"/>
                </a:ext>
              </a:extLst>
            </p:cNvPr>
            <p:cNvSpPr/>
            <p:nvPr/>
          </p:nvSpPr>
          <p:spPr>
            <a:xfrm>
              <a:off x="5703230" y="2368927"/>
              <a:ext cx="785537" cy="433050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381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</a:rPr>
                <a:t>2018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18E0B39A-06BE-F512-10CB-4B0DB7AEE586}"/>
                </a:ext>
              </a:extLst>
            </p:cNvPr>
            <p:cNvSpPr/>
            <p:nvPr/>
          </p:nvSpPr>
          <p:spPr>
            <a:xfrm>
              <a:off x="6944201" y="2368927"/>
              <a:ext cx="785537" cy="433050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381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</a:rPr>
                <a:t>2019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DF09400A-B0FD-457E-D1F9-89742582D191}"/>
                </a:ext>
              </a:extLst>
            </p:cNvPr>
            <p:cNvSpPr/>
            <p:nvPr/>
          </p:nvSpPr>
          <p:spPr>
            <a:xfrm>
              <a:off x="8185172" y="2368927"/>
              <a:ext cx="785537" cy="433050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381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</a:rPr>
                <a:t>2020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4A7ABF38-D997-41F1-8DCD-FFC178A0C0C7}"/>
                </a:ext>
              </a:extLst>
            </p:cNvPr>
            <p:cNvSpPr/>
            <p:nvPr/>
          </p:nvSpPr>
          <p:spPr>
            <a:xfrm>
              <a:off x="9426143" y="2368927"/>
              <a:ext cx="785537" cy="433050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381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</a:rPr>
                <a:t>2021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20AB9574-7C7D-A5F8-6B42-8F69218F8141}"/>
                </a:ext>
              </a:extLst>
            </p:cNvPr>
            <p:cNvSpPr/>
            <p:nvPr/>
          </p:nvSpPr>
          <p:spPr>
            <a:xfrm>
              <a:off x="10667114" y="2368927"/>
              <a:ext cx="785537" cy="433050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381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</a:rPr>
                <a:t>2022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0A80CDE4-8FB7-82AC-BC54-7DD260BB0B6E}"/>
                </a:ext>
              </a:extLst>
            </p:cNvPr>
            <p:cNvCxnSpPr>
              <a:stCxn id="11" idx="3"/>
              <a:endCxn id="18" idx="1"/>
            </p:cNvCxnSpPr>
            <p:nvPr/>
          </p:nvCxnSpPr>
          <p:spPr>
            <a:xfrm>
              <a:off x="1524883" y="2585452"/>
              <a:ext cx="455434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8F9906E8-8623-2461-974B-4EB43CB0E4AB}"/>
                </a:ext>
              </a:extLst>
            </p:cNvPr>
            <p:cNvCxnSpPr/>
            <p:nvPr/>
          </p:nvCxnSpPr>
          <p:spPr>
            <a:xfrm>
              <a:off x="2765854" y="2585452"/>
              <a:ext cx="455434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4221F987-003A-B11D-248F-903608620E8A}"/>
                </a:ext>
              </a:extLst>
            </p:cNvPr>
            <p:cNvCxnSpPr/>
            <p:nvPr/>
          </p:nvCxnSpPr>
          <p:spPr>
            <a:xfrm>
              <a:off x="4006825" y="2585452"/>
              <a:ext cx="455434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77DF17FE-AE9B-302D-2DC9-B79BD45657CF}"/>
                </a:ext>
              </a:extLst>
            </p:cNvPr>
            <p:cNvCxnSpPr/>
            <p:nvPr/>
          </p:nvCxnSpPr>
          <p:spPr>
            <a:xfrm>
              <a:off x="5247796" y="2585452"/>
              <a:ext cx="455434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72438D7C-7AC6-DB83-114D-F31FA542E510}"/>
                </a:ext>
              </a:extLst>
            </p:cNvPr>
            <p:cNvCxnSpPr/>
            <p:nvPr/>
          </p:nvCxnSpPr>
          <p:spPr>
            <a:xfrm>
              <a:off x="6488767" y="2585452"/>
              <a:ext cx="455434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63D8B1F2-CE57-E6BA-90B2-040531D87908}"/>
                </a:ext>
              </a:extLst>
            </p:cNvPr>
            <p:cNvCxnSpPr/>
            <p:nvPr/>
          </p:nvCxnSpPr>
          <p:spPr>
            <a:xfrm>
              <a:off x="7729738" y="2585452"/>
              <a:ext cx="455434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677C5931-BCB3-F0B9-034C-564ACBE9FB33}"/>
                </a:ext>
              </a:extLst>
            </p:cNvPr>
            <p:cNvCxnSpPr/>
            <p:nvPr/>
          </p:nvCxnSpPr>
          <p:spPr>
            <a:xfrm>
              <a:off x="8970709" y="2585452"/>
              <a:ext cx="455434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8811C775-9B01-D791-36C4-BB6894CFF856}"/>
                </a:ext>
              </a:extLst>
            </p:cNvPr>
            <p:cNvCxnSpPr/>
            <p:nvPr/>
          </p:nvCxnSpPr>
          <p:spPr>
            <a:xfrm>
              <a:off x="10211680" y="2585452"/>
              <a:ext cx="455434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14060557-8BBB-6E43-2AD8-E0FFE3277322}"/>
                </a:ext>
              </a:extLst>
            </p:cNvPr>
            <p:cNvCxnSpPr/>
            <p:nvPr/>
          </p:nvCxnSpPr>
          <p:spPr>
            <a:xfrm>
              <a:off x="283912" y="2589571"/>
              <a:ext cx="455434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AECD4476-3ED9-C1DD-F31B-822870FE5CA7}"/>
                </a:ext>
              </a:extLst>
            </p:cNvPr>
            <p:cNvCxnSpPr/>
            <p:nvPr/>
          </p:nvCxnSpPr>
          <p:spPr>
            <a:xfrm>
              <a:off x="11452651" y="2589571"/>
              <a:ext cx="455434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A1BF80A-77BC-E2EA-7754-509EE63A8F48}"/>
                </a:ext>
              </a:extLst>
            </p:cNvPr>
            <p:cNvSpPr txBox="1"/>
            <p:nvPr/>
          </p:nvSpPr>
          <p:spPr>
            <a:xfrm>
              <a:off x="439816" y="3023438"/>
              <a:ext cx="1384595" cy="1077218"/>
            </a:xfrm>
            <a:prstGeom prst="rect">
              <a:avLst/>
            </a:prstGeom>
            <a:noFill/>
            <a:ln w="28575">
              <a:solidFill>
                <a:schemeClr val="accent5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600" dirty="0"/>
                <a:t>VAE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sz="1600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600" dirty="0"/>
                <a:t>Original GAN</a:t>
              </a:r>
              <a:endParaRPr lang="ko-KR" altLang="en-US" sz="1600" dirty="0"/>
            </a:p>
          </p:txBody>
        </p: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42F8F504-76E7-E5D9-BD31-29B458B1570F}"/>
                </a:ext>
              </a:extLst>
            </p:cNvPr>
            <p:cNvCxnSpPr>
              <a:cxnSpLocks/>
              <a:stCxn id="11" idx="2"/>
              <a:endCxn id="39" idx="0"/>
            </p:cNvCxnSpPr>
            <p:nvPr/>
          </p:nvCxnSpPr>
          <p:spPr>
            <a:xfrm flipH="1">
              <a:off x="1132114" y="2801977"/>
              <a:ext cx="1" cy="22146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F152BD8-9E4B-23BE-B81B-5BF398DF582B}"/>
                </a:ext>
              </a:extLst>
            </p:cNvPr>
            <p:cNvSpPr txBox="1"/>
            <p:nvPr/>
          </p:nvSpPr>
          <p:spPr>
            <a:xfrm>
              <a:off x="1585408" y="4234057"/>
              <a:ext cx="1575353" cy="1815882"/>
            </a:xfrm>
            <a:prstGeom prst="rect">
              <a:avLst/>
            </a:prstGeom>
            <a:noFill/>
            <a:ln w="28575">
              <a:solidFill>
                <a:schemeClr val="accent5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600" dirty="0"/>
                <a:t>DCGAN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sz="1600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600" dirty="0"/>
                <a:t>First Diffusion*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sz="1600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600" dirty="0"/>
                <a:t>First Flow-based**</a:t>
              </a:r>
              <a:endParaRPr lang="ko-KR" altLang="en-US" sz="1600" dirty="0"/>
            </a:p>
          </p:txBody>
        </p: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E353BB9D-D318-04E5-A9A8-DD32F606D0A3}"/>
                </a:ext>
              </a:extLst>
            </p:cNvPr>
            <p:cNvCxnSpPr>
              <a:cxnSpLocks/>
              <a:stCxn id="18" idx="2"/>
              <a:endCxn id="46" idx="0"/>
            </p:cNvCxnSpPr>
            <p:nvPr/>
          </p:nvCxnSpPr>
          <p:spPr>
            <a:xfrm flipH="1">
              <a:off x="2373085" y="2801977"/>
              <a:ext cx="1" cy="143208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7A003EBF-69F5-C970-9347-9693BDB40418}"/>
                </a:ext>
              </a:extLst>
            </p:cNvPr>
            <p:cNvSpPr txBox="1"/>
            <p:nvPr/>
          </p:nvSpPr>
          <p:spPr>
            <a:xfrm>
              <a:off x="2886906" y="3110501"/>
              <a:ext cx="1454299" cy="830997"/>
            </a:xfrm>
            <a:prstGeom prst="rect">
              <a:avLst/>
            </a:prstGeom>
            <a:noFill/>
            <a:ln w="28575">
              <a:solidFill>
                <a:schemeClr val="accent5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600" dirty="0" err="1"/>
                <a:t>PixelRNN</a:t>
              </a:r>
              <a:endParaRPr lang="en-US" altLang="ko-KR" sz="1600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sz="1600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600" dirty="0"/>
                <a:t>EBGAN</a:t>
              </a:r>
            </a:p>
          </p:txBody>
        </p: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7CF1EE88-F5DA-667A-D650-0005B854EB45}"/>
                </a:ext>
              </a:extLst>
            </p:cNvPr>
            <p:cNvCxnSpPr>
              <a:cxnSpLocks/>
              <a:stCxn id="19" idx="2"/>
              <a:endCxn id="53" idx="0"/>
            </p:cNvCxnSpPr>
            <p:nvPr/>
          </p:nvCxnSpPr>
          <p:spPr>
            <a:xfrm flipH="1">
              <a:off x="3614056" y="2801977"/>
              <a:ext cx="1" cy="308524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5DF22F75-65E8-C341-7D20-4769583B2C31}"/>
                </a:ext>
              </a:extLst>
            </p:cNvPr>
            <p:cNvSpPr txBox="1"/>
            <p:nvPr/>
          </p:nvSpPr>
          <p:spPr>
            <a:xfrm>
              <a:off x="4036428" y="4182295"/>
              <a:ext cx="1637197" cy="1323439"/>
            </a:xfrm>
            <a:prstGeom prst="rect">
              <a:avLst/>
            </a:prstGeom>
            <a:noFill/>
            <a:ln w="28575">
              <a:solidFill>
                <a:schemeClr val="accent5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600" dirty="0" err="1"/>
                <a:t>CycleGAN</a:t>
              </a:r>
              <a:endParaRPr lang="en-US" altLang="ko-KR" sz="1600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sz="1600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600" dirty="0" err="1"/>
                <a:t>DeepFakes</a:t>
              </a:r>
              <a:endParaRPr lang="en-US" altLang="ko-KR" sz="1600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sz="1600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600" dirty="0" err="1"/>
                <a:t>PixelCNN</a:t>
              </a:r>
              <a:r>
                <a:rPr lang="en-US" altLang="ko-KR" sz="1600" dirty="0"/>
                <a:t>++</a:t>
              </a:r>
            </a:p>
          </p:txBody>
        </p:sp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id="{85FFC194-E119-FE1E-1C41-A28B96A58031}"/>
                </a:ext>
              </a:extLst>
            </p:cNvPr>
            <p:cNvCxnSpPr>
              <a:cxnSpLocks/>
              <a:stCxn id="20" idx="2"/>
              <a:endCxn id="58" idx="0"/>
            </p:cNvCxnSpPr>
            <p:nvPr/>
          </p:nvCxnSpPr>
          <p:spPr>
            <a:xfrm flipH="1">
              <a:off x="4855027" y="2801977"/>
              <a:ext cx="1" cy="1380318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3DCC8FDC-277A-30A5-BBD1-6D9609182B35}"/>
                </a:ext>
              </a:extLst>
            </p:cNvPr>
            <p:cNvSpPr txBox="1"/>
            <p:nvPr/>
          </p:nvSpPr>
          <p:spPr>
            <a:xfrm>
              <a:off x="5403700" y="3385270"/>
              <a:ext cx="1384595" cy="338554"/>
            </a:xfrm>
            <a:prstGeom prst="rect">
              <a:avLst/>
            </a:prstGeom>
            <a:noFill/>
            <a:ln w="28575">
              <a:solidFill>
                <a:schemeClr val="accent5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600" dirty="0" err="1"/>
                <a:t>StyleGAN</a:t>
              </a:r>
              <a:endParaRPr lang="en-US" altLang="ko-KR" sz="1600" dirty="0"/>
            </a:p>
          </p:txBody>
        </p:sp>
        <p:cxnSp>
          <p:nvCxnSpPr>
            <p:cNvPr id="67" name="직선 연결선 66">
              <a:extLst>
                <a:ext uri="{FF2B5EF4-FFF2-40B4-BE49-F238E27FC236}">
                  <a16:creationId xmlns:a16="http://schemas.microsoft.com/office/drawing/2014/main" id="{BBA291B4-F7B9-2774-76AC-0C888255318A}"/>
                </a:ext>
              </a:extLst>
            </p:cNvPr>
            <p:cNvCxnSpPr>
              <a:cxnSpLocks/>
              <a:stCxn id="21" idx="2"/>
              <a:endCxn id="66" idx="0"/>
            </p:cNvCxnSpPr>
            <p:nvPr/>
          </p:nvCxnSpPr>
          <p:spPr>
            <a:xfrm flipH="1">
              <a:off x="6095998" y="2801977"/>
              <a:ext cx="1" cy="583293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9B82D5F3-730A-B674-DE2C-58AA9D64E6CE}"/>
                </a:ext>
              </a:extLst>
            </p:cNvPr>
            <p:cNvSpPr txBox="1"/>
            <p:nvPr/>
          </p:nvSpPr>
          <p:spPr>
            <a:xfrm>
              <a:off x="6689468" y="4224119"/>
              <a:ext cx="1288058" cy="338554"/>
            </a:xfrm>
            <a:prstGeom prst="rect">
              <a:avLst/>
            </a:prstGeom>
            <a:noFill/>
            <a:ln w="28575">
              <a:solidFill>
                <a:schemeClr val="accent5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600" dirty="0"/>
                <a:t>SAGAN</a:t>
              </a:r>
            </a:p>
          </p:txBody>
        </p:sp>
        <p:cxnSp>
          <p:nvCxnSpPr>
            <p:cNvPr id="73" name="직선 연결선 72">
              <a:extLst>
                <a:ext uri="{FF2B5EF4-FFF2-40B4-BE49-F238E27FC236}">
                  <a16:creationId xmlns:a16="http://schemas.microsoft.com/office/drawing/2014/main" id="{141A2E47-7B2A-28C5-1AF6-4764C2C45B96}"/>
                </a:ext>
              </a:extLst>
            </p:cNvPr>
            <p:cNvCxnSpPr>
              <a:cxnSpLocks/>
              <a:stCxn id="22" idx="2"/>
              <a:endCxn id="70" idx="0"/>
            </p:cNvCxnSpPr>
            <p:nvPr/>
          </p:nvCxnSpPr>
          <p:spPr>
            <a:xfrm flipH="1">
              <a:off x="7333497" y="2801977"/>
              <a:ext cx="3473" cy="1422142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268537D7-3891-D5BE-3F13-CCEF63966521}"/>
                </a:ext>
              </a:extLst>
            </p:cNvPr>
            <p:cNvSpPr txBox="1"/>
            <p:nvPr/>
          </p:nvSpPr>
          <p:spPr>
            <a:xfrm>
              <a:off x="8014302" y="3066232"/>
              <a:ext cx="1127272" cy="830997"/>
            </a:xfrm>
            <a:prstGeom prst="rect">
              <a:avLst/>
            </a:prstGeom>
            <a:noFill/>
            <a:ln w="28575">
              <a:solidFill>
                <a:schemeClr val="accent5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600" dirty="0"/>
                <a:t>DDPM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sz="1600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600" dirty="0"/>
                <a:t>DDIM</a:t>
              </a:r>
            </a:p>
          </p:txBody>
        </p:sp>
        <p:cxnSp>
          <p:nvCxnSpPr>
            <p:cNvPr id="77" name="직선 연결선 76">
              <a:extLst>
                <a:ext uri="{FF2B5EF4-FFF2-40B4-BE49-F238E27FC236}">
                  <a16:creationId xmlns:a16="http://schemas.microsoft.com/office/drawing/2014/main" id="{210A2E67-DB47-3372-74D9-BB5F1D39C277}"/>
                </a:ext>
              </a:extLst>
            </p:cNvPr>
            <p:cNvCxnSpPr>
              <a:cxnSpLocks/>
              <a:stCxn id="23" idx="2"/>
              <a:endCxn id="76" idx="0"/>
            </p:cNvCxnSpPr>
            <p:nvPr/>
          </p:nvCxnSpPr>
          <p:spPr>
            <a:xfrm flipH="1">
              <a:off x="8577938" y="2801977"/>
              <a:ext cx="3" cy="264255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FDDCBAFC-C411-61C5-5353-481BD62027B3}"/>
                </a:ext>
              </a:extLst>
            </p:cNvPr>
            <p:cNvSpPr txBox="1"/>
            <p:nvPr/>
          </p:nvSpPr>
          <p:spPr>
            <a:xfrm>
              <a:off x="8325496" y="4427160"/>
              <a:ext cx="2986829" cy="1569660"/>
            </a:xfrm>
            <a:prstGeom prst="rect">
              <a:avLst/>
            </a:prstGeom>
            <a:noFill/>
            <a:ln w="28575">
              <a:solidFill>
                <a:schemeClr val="accent5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600" dirty="0"/>
                <a:t>Score-Based Generative Modeling through Stochastic Differential Equations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sz="1600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600" dirty="0"/>
                <a:t>Diffusion Models Beat GANs on Image Synthesis</a:t>
              </a:r>
            </a:p>
          </p:txBody>
        </p:sp>
        <p:cxnSp>
          <p:nvCxnSpPr>
            <p:cNvPr id="86" name="직선 연결선 85">
              <a:extLst>
                <a:ext uri="{FF2B5EF4-FFF2-40B4-BE49-F238E27FC236}">
                  <a16:creationId xmlns:a16="http://schemas.microsoft.com/office/drawing/2014/main" id="{0BA2F83D-1573-6DFB-93C7-80D0412D1A6F}"/>
                </a:ext>
              </a:extLst>
            </p:cNvPr>
            <p:cNvCxnSpPr>
              <a:cxnSpLocks/>
              <a:stCxn id="24" idx="2"/>
              <a:endCxn id="85" idx="0"/>
            </p:cNvCxnSpPr>
            <p:nvPr/>
          </p:nvCxnSpPr>
          <p:spPr>
            <a:xfrm flipH="1">
              <a:off x="9818911" y="2801977"/>
              <a:ext cx="1" cy="1625183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9952E2A7-BCE6-67D8-450A-72D1E1BC3DE0}"/>
                </a:ext>
              </a:extLst>
            </p:cNvPr>
            <p:cNvSpPr txBox="1"/>
            <p:nvPr/>
          </p:nvSpPr>
          <p:spPr>
            <a:xfrm>
              <a:off x="10375064" y="3580675"/>
              <a:ext cx="1369636" cy="584775"/>
            </a:xfrm>
            <a:prstGeom prst="rect">
              <a:avLst/>
            </a:prstGeom>
            <a:noFill/>
            <a:ln w="28575">
              <a:solidFill>
                <a:schemeClr val="accent5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600" dirty="0"/>
                <a:t>Stable Diffusion</a:t>
              </a:r>
            </a:p>
          </p:txBody>
        </p:sp>
        <p:cxnSp>
          <p:nvCxnSpPr>
            <p:cNvPr id="99" name="직선 연결선 98">
              <a:extLst>
                <a:ext uri="{FF2B5EF4-FFF2-40B4-BE49-F238E27FC236}">
                  <a16:creationId xmlns:a16="http://schemas.microsoft.com/office/drawing/2014/main" id="{DC8F5C51-643F-545E-EB15-FE61F0BAA457}"/>
                </a:ext>
              </a:extLst>
            </p:cNvPr>
            <p:cNvCxnSpPr>
              <a:cxnSpLocks/>
              <a:stCxn id="25" idx="2"/>
              <a:endCxn id="96" idx="0"/>
            </p:cNvCxnSpPr>
            <p:nvPr/>
          </p:nvCxnSpPr>
          <p:spPr>
            <a:xfrm flipH="1">
              <a:off x="11059882" y="2801977"/>
              <a:ext cx="1" cy="778698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251389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상자 9">
            <a:extLst>
              <a:ext uri="{FF2B5EF4-FFF2-40B4-BE49-F238E27FC236}">
                <a16:creationId xmlns:a16="http://schemas.microsoft.com/office/drawing/2014/main" id="{6F416110-07BE-4E3B-A903-03A7A4BFA8C5}"/>
              </a:ext>
            </a:extLst>
          </p:cNvPr>
          <p:cNvSpPr txBox="1"/>
          <p:nvPr/>
        </p:nvSpPr>
        <p:spPr>
          <a:xfrm>
            <a:off x="1080000" y="1080000"/>
            <a:ext cx="9905999" cy="1236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Generative Models Timeline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kumimoji="1" lang="en-US" altLang="ko-KR" sz="2000" b="1" dirty="0">
              <a:solidFill>
                <a:schemeClr val="tx1">
                  <a:lumMod val="95000"/>
                  <a:lumOff val="5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  <a:cs typeface="Noto Sans CJK KR DemiLight" charset="-127"/>
              <a:sym typeface="Wingdings" panose="05000000000000000000" pitchFamily="2" charset="2"/>
            </a:endParaRPr>
          </a:p>
        </p:txBody>
      </p:sp>
      <p:graphicFrame>
        <p:nvGraphicFramePr>
          <p:cNvPr id="14" name="표 2">
            <a:extLst>
              <a:ext uri="{FF2B5EF4-FFF2-40B4-BE49-F238E27FC236}">
                <a16:creationId xmlns:a16="http://schemas.microsoft.com/office/drawing/2014/main" id="{AD1C9830-2370-86E1-2FD7-12302AF1D1A9}"/>
              </a:ext>
            </a:extLst>
          </p:cNvPr>
          <p:cNvGraphicFramePr>
            <a:graphicFrameLocks noGrp="1"/>
          </p:cNvGraphicFramePr>
          <p:nvPr/>
        </p:nvGraphicFramePr>
        <p:xfrm>
          <a:off x="-1" y="13580"/>
          <a:ext cx="12192000" cy="7266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726649">
                <a:tc>
                  <a:txBody>
                    <a:bodyPr/>
                    <a:lstStyle/>
                    <a:p>
                      <a:pPr marL="457200" lvl="1" indent="0" algn="just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28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Before Getting Started</a:t>
                      </a:r>
                      <a:endParaRPr lang="en-US" altLang="ko-KR" sz="24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87001FAF-3034-866E-5E9E-981DCE9BADE3}"/>
              </a:ext>
            </a:extLst>
          </p:cNvPr>
          <p:cNvGraphicFramePr>
            <a:graphicFrameLocks noGrp="1"/>
          </p:cNvGraphicFramePr>
          <p:nvPr/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* </a:t>
                      </a: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</a:rPr>
                        <a:t>Jascha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</a:rPr>
                        <a:t>Sohl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-Dickstein et al. Unsupervised Learning using Nonequilibrium Thermodynamics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** Danilo Jimenez Rezende; Mohamed, Shakir. Variational Inference with Normalizing Flows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AC9944F-0E1B-465A-8B27-2F423B283A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C&amp;I Lab </a:t>
            </a:r>
            <a:r>
              <a:rPr lang="ko-KR" altLang="en-US"/>
              <a:t>박찬호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97692A7-0043-4FAA-BDAB-AB6B1673E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5</a:t>
            </a:fld>
            <a:endParaRPr lang="ko-KR" altLang="en-US"/>
          </a:p>
        </p:txBody>
      </p: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8F36F9E2-F6D5-F576-2284-6ABF2919D154}"/>
              </a:ext>
            </a:extLst>
          </p:cNvPr>
          <p:cNvGrpSpPr/>
          <p:nvPr/>
        </p:nvGrpSpPr>
        <p:grpSpPr>
          <a:xfrm>
            <a:off x="283912" y="2096988"/>
            <a:ext cx="11624173" cy="3681012"/>
            <a:chOff x="283912" y="2368927"/>
            <a:chExt cx="11624173" cy="3681012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9864581-0A3C-293D-F29E-181A5381C423}"/>
                </a:ext>
              </a:extLst>
            </p:cNvPr>
            <p:cNvSpPr/>
            <p:nvPr/>
          </p:nvSpPr>
          <p:spPr>
            <a:xfrm>
              <a:off x="739346" y="2368927"/>
              <a:ext cx="785537" cy="433050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381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</a:rPr>
                <a:t>2014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B1A3A71B-68B0-DE98-77CE-D7E18472947B}"/>
                </a:ext>
              </a:extLst>
            </p:cNvPr>
            <p:cNvSpPr/>
            <p:nvPr/>
          </p:nvSpPr>
          <p:spPr>
            <a:xfrm>
              <a:off x="1980317" y="2368927"/>
              <a:ext cx="785537" cy="433050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381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</a:rPr>
                <a:t>2015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8344BE2E-32F0-F455-B5F7-1BF0B2380ECB}"/>
                </a:ext>
              </a:extLst>
            </p:cNvPr>
            <p:cNvSpPr/>
            <p:nvPr/>
          </p:nvSpPr>
          <p:spPr>
            <a:xfrm>
              <a:off x="3221288" y="2368927"/>
              <a:ext cx="785537" cy="433050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381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</a:rPr>
                <a:t>2016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553407E0-7BC5-E315-55E7-B6CBD31170D0}"/>
                </a:ext>
              </a:extLst>
            </p:cNvPr>
            <p:cNvSpPr/>
            <p:nvPr/>
          </p:nvSpPr>
          <p:spPr>
            <a:xfrm>
              <a:off x="4462259" y="2368927"/>
              <a:ext cx="785537" cy="433050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381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</a:rPr>
                <a:t>2017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30DE814B-1D19-DA25-4165-55BC4EB03252}"/>
                </a:ext>
              </a:extLst>
            </p:cNvPr>
            <p:cNvSpPr/>
            <p:nvPr/>
          </p:nvSpPr>
          <p:spPr>
            <a:xfrm>
              <a:off x="5703230" y="2368927"/>
              <a:ext cx="785537" cy="433050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381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</a:rPr>
                <a:t>2018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18E0B39A-06BE-F512-10CB-4B0DB7AEE586}"/>
                </a:ext>
              </a:extLst>
            </p:cNvPr>
            <p:cNvSpPr/>
            <p:nvPr/>
          </p:nvSpPr>
          <p:spPr>
            <a:xfrm>
              <a:off x="6944201" y="2368927"/>
              <a:ext cx="785537" cy="433050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381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</a:rPr>
                <a:t>2019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DF09400A-B0FD-457E-D1F9-89742582D191}"/>
                </a:ext>
              </a:extLst>
            </p:cNvPr>
            <p:cNvSpPr/>
            <p:nvPr/>
          </p:nvSpPr>
          <p:spPr>
            <a:xfrm>
              <a:off x="8185172" y="2368927"/>
              <a:ext cx="785537" cy="433050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381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</a:rPr>
                <a:t>2020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4A7ABF38-D997-41F1-8DCD-FFC178A0C0C7}"/>
                </a:ext>
              </a:extLst>
            </p:cNvPr>
            <p:cNvSpPr/>
            <p:nvPr/>
          </p:nvSpPr>
          <p:spPr>
            <a:xfrm>
              <a:off x="9426143" y="2368927"/>
              <a:ext cx="785537" cy="433050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381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</a:rPr>
                <a:t>2021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20AB9574-7C7D-A5F8-6B42-8F69218F8141}"/>
                </a:ext>
              </a:extLst>
            </p:cNvPr>
            <p:cNvSpPr/>
            <p:nvPr/>
          </p:nvSpPr>
          <p:spPr>
            <a:xfrm>
              <a:off x="10667114" y="2368927"/>
              <a:ext cx="785537" cy="433050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381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</a:rPr>
                <a:t>2022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0A80CDE4-8FB7-82AC-BC54-7DD260BB0B6E}"/>
                </a:ext>
              </a:extLst>
            </p:cNvPr>
            <p:cNvCxnSpPr>
              <a:stCxn id="11" idx="3"/>
              <a:endCxn id="18" idx="1"/>
            </p:cNvCxnSpPr>
            <p:nvPr/>
          </p:nvCxnSpPr>
          <p:spPr>
            <a:xfrm>
              <a:off x="1524883" y="2585452"/>
              <a:ext cx="455434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8F9906E8-8623-2461-974B-4EB43CB0E4AB}"/>
                </a:ext>
              </a:extLst>
            </p:cNvPr>
            <p:cNvCxnSpPr/>
            <p:nvPr/>
          </p:nvCxnSpPr>
          <p:spPr>
            <a:xfrm>
              <a:off x="2765854" y="2585452"/>
              <a:ext cx="455434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4221F987-003A-B11D-248F-903608620E8A}"/>
                </a:ext>
              </a:extLst>
            </p:cNvPr>
            <p:cNvCxnSpPr/>
            <p:nvPr/>
          </p:nvCxnSpPr>
          <p:spPr>
            <a:xfrm>
              <a:off x="4006825" y="2585452"/>
              <a:ext cx="455434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77DF17FE-AE9B-302D-2DC9-B79BD45657CF}"/>
                </a:ext>
              </a:extLst>
            </p:cNvPr>
            <p:cNvCxnSpPr/>
            <p:nvPr/>
          </p:nvCxnSpPr>
          <p:spPr>
            <a:xfrm>
              <a:off x="5247796" y="2585452"/>
              <a:ext cx="455434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72438D7C-7AC6-DB83-114D-F31FA542E510}"/>
                </a:ext>
              </a:extLst>
            </p:cNvPr>
            <p:cNvCxnSpPr/>
            <p:nvPr/>
          </p:nvCxnSpPr>
          <p:spPr>
            <a:xfrm>
              <a:off x="6488767" y="2585452"/>
              <a:ext cx="455434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63D8B1F2-CE57-E6BA-90B2-040531D87908}"/>
                </a:ext>
              </a:extLst>
            </p:cNvPr>
            <p:cNvCxnSpPr/>
            <p:nvPr/>
          </p:nvCxnSpPr>
          <p:spPr>
            <a:xfrm>
              <a:off x="7729738" y="2585452"/>
              <a:ext cx="455434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677C5931-BCB3-F0B9-034C-564ACBE9FB33}"/>
                </a:ext>
              </a:extLst>
            </p:cNvPr>
            <p:cNvCxnSpPr/>
            <p:nvPr/>
          </p:nvCxnSpPr>
          <p:spPr>
            <a:xfrm>
              <a:off x="8970709" y="2585452"/>
              <a:ext cx="455434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8811C775-9B01-D791-36C4-BB6894CFF856}"/>
                </a:ext>
              </a:extLst>
            </p:cNvPr>
            <p:cNvCxnSpPr/>
            <p:nvPr/>
          </p:nvCxnSpPr>
          <p:spPr>
            <a:xfrm>
              <a:off x="10211680" y="2585452"/>
              <a:ext cx="455434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14060557-8BBB-6E43-2AD8-E0FFE3277322}"/>
                </a:ext>
              </a:extLst>
            </p:cNvPr>
            <p:cNvCxnSpPr/>
            <p:nvPr/>
          </p:nvCxnSpPr>
          <p:spPr>
            <a:xfrm>
              <a:off x="283912" y="2589571"/>
              <a:ext cx="455434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AECD4476-3ED9-C1DD-F31B-822870FE5CA7}"/>
                </a:ext>
              </a:extLst>
            </p:cNvPr>
            <p:cNvCxnSpPr/>
            <p:nvPr/>
          </p:nvCxnSpPr>
          <p:spPr>
            <a:xfrm>
              <a:off x="11452651" y="2589571"/>
              <a:ext cx="455434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A1BF80A-77BC-E2EA-7754-509EE63A8F48}"/>
                </a:ext>
              </a:extLst>
            </p:cNvPr>
            <p:cNvSpPr txBox="1"/>
            <p:nvPr/>
          </p:nvSpPr>
          <p:spPr>
            <a:xfrm>
              <a:off x="439816" y="3023438"/>
              <a:ext cx="1384595" cy="1077218"/>
            </a:xfrm>
            <a:prstGeom prst="rect">
              <a:avLst/>
            </a:prstGeom>
            <a:noFill/>
            <a:ln w="28575">
              <a:solidFill>
                <a:schemeClr val="accent5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600" dirty="0"/>
                <a:t>VAE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sz="1600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600" dirty="0"/>
                <a:t>Original GAN</a:t>
              </a:r>
              <a:endParaRPr lang="ko-KR" altLang="en-US" sz="1600" dirty="0"/>
            </a:p>
          </p:txBody>
        </p: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42F8F504-76E7-E5D9-BD31-29B458B1570F}"/>
                </a:ext>
              </a:extLst>
            </p:cNvPr>
            <p:cNvCxnSpPr>
              <a:cxnSpLocks/>
              <a:stCxn id="11" idx="2"/>
              <a:endCxn id="39" idx="0"/>
            </p:cNvCxnSpPr>
            <p:nvPr/>
          </p:nvCxnSpPr>
          <p:spPr>
            <a:xfrm flipH="1">
              <a:off x="1132114" y="2801977"/>
              <a:ext cx="1" cy="22146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F152BD8-9E4B-23BE-B81B-5BF398DF582B}"/>
                </a:ext>
              </a:extLst>
            </p:cNvPr>
            <p:cNvSpPr txBox="1"/>
            <p:nvPr/>
          </p:nvSpPr>
          <p:spPr>
            <a:xfrm>
              <a:off x="1585408" y="4234057"/>
              <a:ext cx="1575353" cy="1815882"/>
            </a:xfrm>
            <a:prstGeom prst="rect">
              <a:avLst/>
            </a:prstGeom>
            <a:noFill/>
            <a:ln w="28575">
              <a:solidFill>
                <a:schemeClr val="accent5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600" dirty="0"/>
                <a:t>DCGAN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sz="1600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600" dirty="0"/>
                <a:t>First Diffusion*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sz="1600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600" dirty="0"/>
                <a:t>First Flow-based**</a:t>
              </a:r>
              <a:endParaRPr lang="ko-KR" altLang="en-US" sz="1600" dirty="0"/>
            </a:p>
          </p:txBody>
        </p: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E353BB9D-D318-04E5-A9A8-DD32F606D0A3}"/>
                </a:ext>
              </a:extLst>
            </p:cNvPr>
            <p:cNvCxnSpPr>
              <a:cxnSpLocks/>
              <a:stCxn id="18" idx="2"/>
              <a:endCxn id="46" idx="0"/>
            </p:cNvCxnSpPr>
            <p:nvPr/>
          </p:nvCxnSpPr>
          <p:spPr>
            <a:xfrm flipH="1">
              <a:off x="2373085" y="2801977"/>
              <a:ext cx="1" cy="143208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7A003EBF-69F5-C970-9347-9693BDB40418}"/>
                </a:ext>
              </a:extLst>
            </p:cNvPr>
            <p:cNvSpPr txBox="1"/>
            <p:nvPr/>
          </p:nvSpPr>
          <p:spPr>
            <a:xfrm>
              <a:off x="2886906" y="3110501"/>
              <a:ext cx="1454299" cy="830997"/>
            </a:xfrm>
            <a:prstGeom prst="rect">
              <a:avLst/>
            </a:prstGeom>
            <a:noFill/>
            <a:ln w="28575">
              <a:solidFill>
                <a:schemeClr val="accent5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600" dirty="0" err="1"/>
                <a:t>PixelRNN</a:t>
              </a:r>
              <a:endParaRPr lang="en-US" altLang="ko-KR" sz="1600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sz="1600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600" dirty="0"/>
                <a:t>EBGAN</a:t>
              </a:r>
            </a:p>
          </p:txBody>
        </p: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7CF1EE88-F5DA-667A-D650-0005B854EB45}"/>
                </a:ext>
              </a:extLst>
            </p:cNvPr>
            <p:cNvCxnSpPr>
              <a:cxnSpLocks/>
              <a:stCxn id="19" idx="2"/>
              <a:endCxn id="53" idx="0"/>
            </p:cNvCxnSpPr>
            <p:nvPr/>
          </p:nvCxnSpPr>
          <p:spPr>
            <a:xfrm flipH="1">
              <a:off x="3614056" y="2801977"/>
              <a:ext cx="1" cy="308524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5DF22F75-65E8-C341-7D20-4769583B2C31}"/>
                </a:ext>
              </a:extLst>
            </p:cNvPr>
            <p:cNvSpPr txBox="1"/>
            <p:nvPr/>
          </p:nvSpPr>
          <p:spPr>
            <a:xfrm>
              <a:off x="4036428" y="4182295"/>
              <a:ext cx="1637197" cy="1323439"/>
            </a:xfrm>
            <a:prstGeom prst="rect">
              <a:avLst/>
            </a:prstGeom>
            <a:noFill/>
            <a:ln w="28575">
              <a:solidFill>
                <a:schemeClr val="accent5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600" dirty="0" err="1"/>
                <a:t>CycleGAN</a:t>
              </a:r>
              <a:endParaRPr lang="en-US" altLang="ko-KR" sz="1600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sz="1600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600" dirty="0" err="1"/>
                <a:t>DeepFakes</a:t>
              </a:r>
              <a:endParaRPr lang="en-US" altLang="ko-KR" sz="1600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sz="1600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600" dirty="0" err="1"/>
                <a:t>PixelCNN</a:t>
              </a:r>
              <a:r>
                <a:rPr lang="en-US" altLang="ko-KR" sz="1600" dirty="0"/>
                <a:t>++</a:t>
              </a:r>
            </a:p>
          </p:txBody>
        </p:sp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id="{85FFC194-E119-FE1E-1C41-A28B96A58031}"/>
                </a:ext>
              </a:extLst>
            </p:cNvPr>
            <p:cNvCxnSpPr>
              <a:cxnSpLocks/>
              <a:stCxn id="20" idx="2"/>
              <a:endCxn id="58" idx="0"/>
            </p:cNvCxnSpPr>
            <p:nvPr/>
          </p:nvCxnSpPr>
          <p:spPr>
            <a:xfrm flipH="1">
              <a:off x="4855027" y="2801977"/>
              <a:ext cx="1" cy="1380318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3DCC8FDC-277A-30A5-BBD1-6D9609182B35}"/>
                </a:ext>
              </a:extLst>
            </p:cNvPr>
            <p:cNvSpPr txBox="1"/>
            <p:nvPr/>
          </p:nvSpPr>
          <p:spPr>
            <a:xfrm>
              <a:off x="5403700" y="3385270"/>
              <a:ext cx="1384595" cy="338554"/>
            </a:xfrm>
            <a:prstGeom prst="rect">
              <a:avLst/>
            </a:prstGeom>
            <a:noFill/>
            <a:ln w="28575">
              <a:solidFill>
                <a:schemeClr val="accent5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600" dirty="0" err="1"/>
                <a:t>StyleGAN</a:t>
              </a:r>
              <a:endParaRPr lang="en-US" altLang="ko-KR" sz="1600" dirty="0"/>
            </a:p>
          </p:txBody>
        </p:sp>
        <p:cxnSp>
          <p:nvCxnSpPr>
            <p:cNvPr id="67" name="직선 연결선 66">
              <a:extLst>
                <a:ext uri="{FF2B5EF4-FFF2-40B4-BE49-F238E27FC236}">
                  <a16:creationId xmlns:a16="http://schemas.microsoft.com/office/drawing/2014/main" id="{BBA291B4-F7B9-2774-76AC-0C888255318A}"/>
                </a:ext>
              </a:extLst>
            </p:cNvPr>
            <p:cNvCxnSpPr>
              <a:cxnSpLocks/>
              <a:stCxn id="21" idx="2"/>
              <a:endCxn id="66" idx="0"/>
            </p:cNvCxnSpPr>
            <p:nvPr/>
          </p:nvCxnSpPr>
          <p:spPr>
            <a:xfrm flipH="1">
              <a:off x="6095998" y="2801977"/>
              <a:ext cx="1" cy="583293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9B82D5F3-730A-B674-DE2C-58AA9D64E6CE}"/>
                </a:ext>
              </a:extLst>
            </p:cNvPr>
            <p:cNvSpPr txBox="1"/>
            <p:nvPr/>
          </p:nvSpPr>
          <p:spPr>
            <a:xfrm>
              <a:off x="6689468" y="4224119"/>
              <a:ext cx="1288058" cy="338554"/>
            </a:xfrm>
            <a:prstGeom prst="rect">
              <a:avLst/>
            </a:prstGeom>
            <a:noFill/>
            <a:ln w="28575">
              <a:solidFill>
                <a:schemeClr val="accent5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600" dirty="0"/>
                <a:t>SAGAN</a:t>
              </a:r>
            </a:p>
          </p:txBody>
        </p:sp>
        <p:cxnSp>
          <p:nvCxnSpPr>
            <p:cNvPr id="73" name="직선 연결선 72">
              <a:extLst>
                <a:ext uri="{FF2B5EF4-FFF2-40B4-BE49-F238E27FC236}">
                  <a16:creationId xmlns:a16="http://schemas.microsoft.com/office/drawing/2014/main" id="{141A2E47-7B2A-28C5-1AF6-4764C2C45B96}"/>
                </a:ext>
              </a:extLst>
            </p:cNvPr>
            <p:cNvCxnSpPr>
              <a:cxnSpLocks/>
              <a:stCxn id="22" idx="2"/>
              <a:endCxn id="70" idx="0"/>
            </p:cNvCxnSpPr>
            <p:nvPr/>
          </p:nvCxnSpPr>
          <p:spPr>
            <a:xfrm flipH="1">
              <a:off x="7333497" y="2801977"/>
              <a:ext cx="3473" cy="1422142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268537D7-3891-D5BE-3F13-CCEF63966521}"/>
                </a:ext>
              </a:extLst>
            </p:cNvPr>
            <p:cNvSpPr txBox="1"/>
            <p:nvPr/>
          </p:nvSpPr>
          <p:spPr>
            <a:xfrm>
              <a:off x="8014302" y="3066232"/>
              <a:ext cx="1127272" cy="830997"/>
            </a:xfrm>
            <a:prstGeom prst="rect">
              <a:avLst/>
            </a:prstGeom>
            <a:noFill/>
            <a:ln w="28575">
              <a:solidFill>
                <a:schemeClr val="accent5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600" dirty="0"/>
                <a:t>DDPM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sz="1600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600" dirty="0"/>
                <a:t>DDIM</a:t>
              </a:r>
            </a:p>
          </p:txBody>
        </p:sp>
        <p:cxnSp>
          <p:nvCxnSpPr>
            <p:cNvPr id="77" name="직선 연결선 76">
              <a:extLst>
                <a:ext uri="{FF2B5EF4-FFF2-40B4-BE49-F238E27FC236}">
                  <a16:creationId xmlns:a16="http://schemas.microsoft.com/office/drawing/2014/main" id="{210A2E67-DB47-3372-74D9-BB5F1D39C277}"/>
                </a:ext>
              </a:extLst>
            </p:cNvPr>
            <p:cNvCxnSpPr>
              <a:cxnSpLocks/>
              <a:stCxn id="23" idx="2"/>
              <a:endCxn id="76" idx="0"/>
            </p:cNvCxnSpPr>
            <p:nvPr/>
          </p:nvCxnSpPr>
          <p:spPr>
            <a:xfrm flipH="1">
              <a:off x="8577938" y="2801977"/>
              <a:ext cx="3" cy="264255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FDDCBAFC-C411-61C5-5353-481BD62027B3}"/>
                </a:ext>
              </a:extLst>
            </p:cNvPr>
            <p:cNvSpPr txBox="1"/>
            <p:nvPr/>
          </p:nvSpPr>
          <p:spPr>
            <a:xfrm>
              <a:off x="8325496" y="4427160"/>
              <a:ext cx="2986829" cy="1569660"/>
            </a:xfrm>
            <a:prstGeom prst="rect">
              <a:avLst/>
            </a:prstGeom>
            <a:noFill/>
            <a:ln w="28575">
              <a:solidFill>
                <a:schemeClr val="accent5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600" dirty="0"/>
                <a:t>Score-Based Generative Modeling through Stochastic Differential Equations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sz="1600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600" dirty="0"/>
                <a:t>Diffusion Models Beat GANs on Image Synthesis</a:t>
              </a:r>
            </a:p>
          </p:txBody>
        </p:sp>
        <p:cxnSp>
          <p:nvCxnSpPr>
            <p:cNvPr id="86" name="직선 연결선 85">
              <a:extLst>
                <a:ext uri="{FF2B5EF4-FFF2-40B4-BE49-F238E27FC236}">
                  <a16:creationId xmlns:a16="http://schemas.microsoft.com/office/drawing/2014/main" id="{0BA2F83D-1573-6DFB-93C7-80D0412D1A6F}"/>
                </a:ext>
              </a:extLst>
            </p:cNvPr>
            <p:cNvCxnSpPr>
              <a:cxnSpLocks/>
              <a:stCxn id="24" idx="2"/>
              <a:endCxn id="85" idx="0"/>
            </p:cNvCxnSpPr>
            <p:nvPr/>
          </p:nvCxnSpPr>
          <p:spPr>
            <a:xfrm flipH="1">
              <a:off x="9818911" y="2801977"/>
              <a:ext cx="1" cy="1625183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9952E2A7-BCE6-67D8-450A-72D1E1BC3DE0}"/>
                </a:ext>
              </a:extLst>
            </p:cNvPr>
            <p:cNvSpPr txBox="1"/>
            <p:nvPr/>
          </p:nvSpPr>
          <p:spPr>
            <a:xfrm>
              <a:off x="10375064" y="3580675"/>
              <a:ext cx="1369636" cy="584775"/>
            </a:xfrm>
            <a:prstGeom prst="rect">
              <a:avLst/>
            </a:prstGeom>
            <a:noFill/>
            <a:ln w="28575">
              <a:solidFill>
                <a:schemeClr val="accent5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600" dirty="0"/>
                <a:t>Stable Diffusion</a:t>
              </a:r>
            </a:p>
          </p:txBody>
        </p:sp>
        <p:cxnSp>
          <p:nvCxnSpPr>
            <p:cNvPr id="99" name="직선 연결선 98">
              <a:extLst>
                <a:ext uri="{FF2B5EF4-FFF2-40B4-BE49-F238E27FC236}">
                  <a16:creationId xmlns:a16="http://schemas.microsoft.com/office/drawing/2014/main" id="{DC8F5C51-643F-545E-EB15-FE61F0BAA457}"/>
                </a:ext>
              </a:extLst>
            </p:cNvPr>
            <p:cNvCxnSpPr>
              <a:cxnSpLocks/>
              <a:stCxn id="25" idx="2"/>
              <a:endCxn id="96" idx="0"/>
            </p:cNvCxnSpPr>
            <p:nvPr/>
          </p:nvCxnSpPr>
          <p:spPr>
            <a:xfrm flipH="1">
              <a:off x="11059882" y="2801977"/>
              <a:ext cx="1" cy="778698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F6F524D5-DB6A-C6B5-4415-7479463C8263}"/>
              </a:ext>
            </a:extLst>
          </p:cNvPr>
          <p:cNvSpPr/>
          <p:nvPr/>
        </p:nvSpPr>
        <p:spPr>
          <a:xfrm>
            <a:off x="709743" y="2760185"/>
            <a:ext cx="574063" cy="31840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16A51FC-FD52-7B86-5A0F-601C34A5D844}"/>
              </a:ext>
            </a:extLst>
          </p:cNvPr>
          <p:cNvSpPr/>
          <p:nvPr/>
        </p:nvSpPr>
        <p:spPr>
          <a:xfrm>
            <a:off x="8291846" y="2790706"/>
            <a:ext cx="780358" cy="31840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00113162-FD4C-4E0C-9372-EB989631348E}"/>
              </a:ext>
            </a:extLst>
          </p:cNvPr>
          <p:cNvSpPr/>
          <p:nvPr/>
        </p:nvSpPr>
        <p:spPr>
          <a:xfrm>
            <a:off x="8297391" y="3292683"/>
            <a:ext cx="780358" cy="31840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86359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상자 9">
            <a:extLst>
              <a:ext uri="{FF2B5EF4-FFF2-40B4-BE49-F238E27FC236}">
                <a16:creationId xmlns:a16="http://schemas.microsoft.com/office/drawing/2014/main" id="{6F416110-07BE-4E3B-A903-03A7A4BFA8C5}"/>
              </a:ext>
            </a:extLst>
          </p:cNvPr>
          <p:cNvSpPr txBox="1"/>
          <p:nvPr/>
        </p:nvSpPr>
        <p:spPr>
          <a:xfrm>
            <a:off x="1080000" y="1080000"/>
            <a:ext cx="9905999" cy="1236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Generative Models Timeline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kumimoji="1" lang="en-US" altLang="ko-KR" sz="2000" b="1" dirty="0">
              <a:solidFill>
                <a:schemeClr val="tx1">
                  <a:lumMod val="95000"/>
                  <a:lumOff val="5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  <a:cs typeface="Noto Sans CJK KR DemiLight" charset="-127"/>
              <a:sym typeface="Wingdings" panose="05000000000000000000" pitchFamily="2" charset="2"/>
            </a:endParaRPr>
          </a:p>
        </p:txBody>
      </p:sp>
      <p:graphicFrame>
        <p:nvGraphicFramePr>
          <p:cNvPr id="14" name="표 2">
            <a:extLst>
              <a:ext uri="{FF2B5EF4-FFF2-40B4-BE49-F238E27FC236}">
                <a16:creationId xmlns:a16="http://schemas.microsoft.com/office/drawing/2014/main" id="{AD1C9830-2370-86E1-2FD7-12302AF1D1A9}"/>
              </a:ext>
            </a:extLst>
          </p:cNvPr>
          <p:cNvGraphicFramePr>
            <a:graphicFrameLocks noGrp="1"/>
          </p:cNvGraphicFramePr>
          <p:nvPr/>
        </p:nvGraphicFramePr>
        <p:xfrm>
          <a:off x="-1" y="13580"/>
          <a:ext cx="12192000" cy="7266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726649">
                <a:tc>
                  <a:txBody>
                    <a:bodyPr/>
                    <a:lstStyle/>
                    <a:p>
                      <a:pPr marL="457200" lvl="1" indent="0" algn="just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28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Before Getting Started</a:t>
                      </a:r>
                      <a:endParaRPr lang="en-US" altLang="ko-KR" sz="24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87001FAF-3034-866E-5E9E-981DCE9BADE3}"/>
              </a:ext>
            </a:extLst>
          </p:cNvPr>
          <p:cNvGraphicFramePr>
            <a:graphicFrameLocks noGrp="1"/>
          </p:cNvGraphicFramePr>
          <p:nvPr/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* </a:t>
                      </a: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</a:rPr>
                        <a:t>Jascha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</a:rPr>
                        <a:t>Sohl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-Dickstein et al. Unsupervised Learning using Nonequilibrium Thermodynamics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** Danilo Jimenez Rezende; Mohamed, Shakir. Variational Inference with Normalizing Flows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AC9944F-0E1B-465A-8B27-2F423B283A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C&amp;I Lab </a:t>
            </a:r>
            <a:r>
              <a:rPr lang="ko-KR" altLang="en-US"/>
              <a:t>박찬호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97692A7-0043-4FAA-BDAB-AB6B1673E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6</a:t>
            </a:fld>
            <a:endParaRPr lang="ko-KR" altLang="en-US"/>
          </a:p>
        </p:txBody>
      </p: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8F36F9E2-F6D5-F576-2284-6ABF2919D154}"/>
              </a:ext>
            </a:extLst>
          </p:cNvPr>
          <p:cNvGrpSpPr/>
          <p:nvPr/>
        </p:nvGrpSpPr>
        <p:grpSpPr>
          <a:xfrm>
            <a:off x="283912" y="2096988"/>
            <a:ext cx="11624173" cy="3681012"/>
            <a:chOff x="283912" y="2368927"/>
            <a:chExt cx="11624173" cy="3681012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9864581-0A3C-293D-F29E-181A5381C423}"/>
                </a:ext>
              </a:extLst>
            </p:cNvPr>
            <p:cNvSpPr/>
            <p:nvPr/>
          </p:nvSpPr>
          <p:spPr>
            <a:xfrm>
              <a:off x="739346" y="2368927"/>
              <a:ext cx="785537" cy="433050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381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</a:rPr>
                <a:t>2014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B1A3A71B-68B0-DE98-77CE-D7E18472947B}"/>
                </a:ext>
              </a:extLst>
            </p:cNvPr>
            <p:cNvSpPr/>
            <p:nvPr/>
          </p:nvSpPr>
          <p:spPr>
            <a:xfrm>
              <a:off x="1980317" y="2368927"/>
              <a:ext cx="785537" cy="433050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381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</a:rPr>
                <a:t>2015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8344BE2E-32F0-F455-B5F7-1BF0B2380ECB}"/>
                </a:ext>
              </a:extLst>
            </p:cNvPr>
            <p:cNvSpPr/>
            <p:nvPr/>
          </p:nvSpPr>
          <p:spPr>
            <a:xfrm>
              <a:off x="3221288" y="2368927"/>
              <a:ext cx="785537" cy="433050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381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</a:rPr>
                <a:t>2016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553407E0-7BC5-E315-55E7-B6CBD31170D0}"/>
                </a:ext>
              </a:extLst>
            </p:cNvPr>
            <p:cNvSpPr/>
            <p:nvPr/>
          </p:nvSpPr>
          <p:spPr>
            <a:xfrm>
              <a:off x="4462259" y="2368927"/>
              <a:ext cx="785537" cy="433050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381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</a:rPr>
                <a:t>2017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30DE814B-1D19-DA25-4165-55BC4EB03252}"/>
                </a:ext>
              </a:extLst>
            </p:cNvPr>
            <p:cNvSpPr/>
            <p:nvPr/>
          </p:nvSpPr>
          <p:spPr>
            <a:xfrm>
              <a:off x="5703230" y="2368927"/>
              <a:ext cx="785537" cy="433050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381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</a:rPr>
                <a:t>2018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18E0B39A-06BE-F512-10CB-4B0DB7AEE586}"/>
                </a:ext>
              </a:extLst>
            </p:cNvPr>
            <p:cNvSpPr/>
            <p:nvPr/>
          </p:nvSpPr>
          <p:spPr>
            <a:xfrm>
              <a:off x="6944201" y="2368927"/>
              <a:ext cx="785537" cy="433050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381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</a:rPr>
                <a:t>2019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DF09400A-B0FD-457E-D1F9-89742582D191}"/>
                </a:ext>
              </a:extLst>
            </p:cNvPr>
            <p:cNvSpPr/>
            <p:nvPr/>
          </p:nvSpPr>
          <p:spPr>
            <a:xfrm>
              <a:off x="8185172" y="2368927"/>
              <a:ext cx="785537" cy="433050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381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</a:rPr>
                <a:t>2020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4A7ABF38-D997-41F1-8DCD-FFC178A0C0C7}"/>
                </a:ext>
              </a:extLst>
            </p:cNvPr>
            <p:cNvSpPr/>
            <p:nvPr/>
          </p:nvSpPr>
          <p:spPr>
            <a:xfrm>
              <a:off x="9426143" y="2368927"/>
              <a:ext cx="785537" cy="433050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381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</a:rPr>
                <a:t>2021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20AB9574-7C7D-A5F8-6B42-8F69218F8141}"/>
                </a:ext>
              </a:extLst>
            </p:cNvPr>
            <p:cNvSpPr/>
            <p:nvPr/>
          </p:nvSpPr>
          <p:spPr>
            <a:xfrm>
              <a:off x="10667114" y="2368927"/>
              <a:ext cx="785537" cy="433050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381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</a:rPr>
                <a:t>2022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0A80CDE4-8FB7-82AC-BC54-7DD260BB0B6E}"/>
                </a:ext>
              </a:extLst>
            </p:cNvPr>
            <p:cNvCxnSpPr>
              <a:stCxn id="11" idx="3"/>
              <a:endCxn id="18" idx="1"/>
            </p:cNvCxnSpPr>
            <p:nvPr/>
          </p:nvCxnSpPr>
          <p:spPr>
            <a:xfrm>
              <a:off x="1524883" y="2585452"/>
              <a:ext cx="455434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8F9906E8-8623-2461-974B-4EB43CB0E4AB}"/>
                </a:ext>
              </a:extLst>
            </p:cNvPr>
            <p:cNvCxnSpPr/>
            <p:nvPr/>
          </p:nvCxnSpPr>
          <p:spPr>
            <a:xfrm>
              <a:off x="2765854" y="2585452"/>
              <a:ext cx="455434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4221F987-003A-B11D-248F-903608620E8A}"/>
                </a:ext>
              </a:extLst>
            </p:cNvPr>
            <p:cNvCxnSpPr/>
            <p:nvPr/>
          </p:nvCxnSpPr>
          <p:spPr>
            <a:xfrm>
              <a:off x="4006825" y="2585452"/>
              <a:ext cx="455434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77DF17FE-AE9B-302D-2DC9-B79BD45657CF}"/>
                </a:ext>
              </a:extLst>
            </p:cNvPr>
            <p:cNvCxnSpPr/>
            <p:nvPr/>
          </p:nvCxnSpPr>
          <p:spPr>
            <a:xfrm>
              <a:off x="5247796" y="2585452"/>
              <a:ext cx="455434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72438D7C-7AC6-DB83-114D-F31FA542E510}"/>
                </a:ext>
              </a:extLst>
            </p:cNvPr>
            <p:cNvCxnSpPr/>
            <p:nvPr/>
          </p:nvCxnSpPr>
          <p:spPr>
            <a:xfrm>
              <a:off x="6488767" y="2585452"/>
              <a:ext cx="455434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63D8B1F2-CE57-E6BA-90B2-040531D87908}"/>
                </a:ext>
              </a:extLst>
            </p:cNvPr>
            <p:cNvCxnSpPr/>
            <p:nvPr/>
          </p:nvCxnSpPr>
          <p:spPr>
            <a:xfrm>
              <a:off x="7729738" y="2585452"/>
              <a:ext cx="455434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677C5931-BCB3-F0B9-034C-564ACBE9FB33}"/>
                </a:ext>
              </a:extLst>
            </p:cNvPr>
            <p:cNvCxnSpPr/>
            <p:nvPr/>
          </p:nvCxnSpPr>
          <p:spPr>
            <a:xfrm>
              <a:off x="8970709" y="2585452"/>
              <a:ext cx="455434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8811C775-9B01-D791-36C4-BB6894CFF856}"/>
                </a:ext>
              </a:extLst>
            </p:cNvPr>
            <p:cNvCxnSpPr/>
            <p:nvPr/>
          </p:nvCxnSpPr>
          <p:spPr>
            <a:xfrm>
              <a:off x="10211680" y="2585452"/>
              <a:ext cx="455434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14060557-8BBB-6E43-2AD8-E0FFE3277322}"/>
                </a:ext>
              </a:extLst>
            </p:cNvPr>
            <p:cNvCxnSpPr/>
            <p:nvPr/>
          </p:nvCxnSpPr>
          <p:spPr>
            <a:xfrm>
              <a:off x="283912" y="2589571"/>
              <a:ext cx="455434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AECD4476-3ED9-C1DD-F31B-822870FE5CA7}"/>
                </a:ext>
              </a:extLst>
            </p:cNvPr>
            <p:cNvCxnSpPr/>
            <p:nvPr/>
          </p:nvCxnSpPr>
          <p:spPr>
            <a:xfrm>
              <a:off x="11452651" y="2589571"/>
              <a:ext cx="455434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A1BF80A-77BC-E2EA-7754-509EE63A8F48}"/>
                </a:ext>
              </a:extLst>
            </p:cNvPr>
            <p:cNvSpPr txBox="1"/>
            <p:nvPr/>
          </p:nvSpPr>
          <p:spPr>
            <a:xfrm>
              <a:off x="439816" y="3023438"/>
              <a:ext cx="1384595" cy="1077218"/>
            </a:xfrm>
            <a:prstGeom prst="rect">
              <a:avLst/>
            </a:prstGeom>
            <a:noFill/>
            <a:ln w="28575">
              <a:solidFill>
                <a:schemeClr val="accent5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600" dirty="0"/>
                <a:t>VAE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sz="1600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600" dirty="0"/>
                <a:t>Original GAN</a:t>
              </a:r>
              <a:endParaRPr lang="ko-KR" altLang="en-US" sz="1600" dirty="0"/>
            </a:p>
          </p:txBody>
        </p: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42F8F504-76E7-E5D9-BD31-29B458B1570F}"/>
                </a:ext>
              </a:extLst>
            </p:cNvPr>
            <p:cNvCxnSpPr>
              <a:cxnSpLocks/>
              <a:stCxn id="11" idx="2"/>
              <a:endCxn id="39" idx="0"/>
            </p:cNvCxnSpPr>
            <p:nvPr/>
          </p:nvCxnSpPr>
          <p:spPr>
            <a:xfrm flipH="1">
              <a:off x="1132114" y="2801977"/>
              <a:ext cx="1" cy="22146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F152BD8-9E4B-23BE-B81B-5BF398DF582B}"/>
                </a:ext>
              </a:extLst>
            </p:cNvPr>
            <p:cNvSpPr txBox="1"/>
            <p:nvPr/>
          </p:nvSpPr>
          <p:spPr>
            <a:xfrm>
              <a:off x="1585408" y="4234057"/>
              <a:ext cx="1575353" cy="1815882"/>
            </a:xfrm>
            <a:prstGeom prst="rect">
              <a:avLst/>
            </a:prstGeom>
            <a:noFill/>
            <a:ln w="28575">
              <a:solidFill>
                <a:schemeClr val="accent5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600" dirty="0"/>
                <a:t>DCGAN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sz="1600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600" dirty="0"/>
                <a:t>First Diffusion*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sz="1600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600" dirty="0"/>
                <a:t>First Flow-based**</a:t>
              </a:r>
              <a:endParaRPr lang="ko-KR" altLang="en-US" sz="1600" dirty="0"/>
            </a:p>
          </p:txBody>
        </p: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E353BB9D-D318-04E5-A9A8-DD32F606D0A3}"/>
                </a:ext>
              </a:extLst>
            </p:cNvPr>
            <p:cNvCxnSpPr>
              <a:cxnSpLocks/>
              <a:stCxn id="18" idx="2"/>
              <a:endCxn id="46" idx="0"/>
            </p:cNvCxnSpPr>
            <p:nvPr/>
          </p:nvCxnSpPr>
          <p:spPr>
            <a:xfrm flipH="1">
              <a:off x="2373085" y="2801977"/>
              <a:ext cx="1" cy="143208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7A003EBF-69F5-C970-9347-9693BDB40418}"/>
                </a:ext>
              </a:extLst>
            </p:cNvPr>
            <p:cNvSpPr txBox="1"/>
            <p:nvPr/>
          </p:nvSpPr>
          <p:spPr>
            <a:xfrm>
              <a:off x="2886906" y="3110501"/>
              <a:ext cx="1454299" cy="830997"/>
            </a:xfrm>
            <a:prstGeom prst="rect">
              <a:avLst/>
            </a:prstGeom>
            <a:noFill/>
            <a:ln w="28575">
              <a:solidFill>
                <a:schemeClr val="accent5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600" dirty="0" err="1"/>
                <a:t>PixelRNN</a:t>
              </a:r>
              <a:endParaRPr lang="en-US" altLang="ko-KR" sz="1600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sz="1600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600" dirty="0"/>
                <a:t>EBGAN</a:t>
              </a:r>
            </a:p>
          </p:txBody>
        </p: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7CF1EE88-F5DA-667A-D650-0005B854EB45}"/>
                </a:ext>
              </a:extLst>
            </p:cNvPr>
            <p:cNvCxnSpPr>
              <a:cxnSpLocks/>
              <a:stCxn id="19" idx="2"/>
              <a:endCxn id="53" idx="0"/>
            </p:cNvCxnSpPr>
            <p:nvPr/>
          </p:nvCxnSpPr>
          <p:spPr>
            <a:xfrm flipH="1">
              <a:off x="3614056" y="2801977"/>
              <a:ext cx="1" cy="308524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5DF22F75-65E8-C341-7D20-4769583B2C31}"/>
                </a:ext>
              </a:extLst>
            </p:cNvPr>
            <p:cNvSpPr txBox="1"/>
            <p:nvPr/>
          </p:nvSpPr>
          <p:spPr>
            <a:xfrm>
              <a:off x="4036428" y="4182295"/>
              <a:ext cx="1637197" cy="1323439"/>
            </a:xfrm>
            <a:prstGeom prst="rect">
              <a:avLst/>
            </a:prstGeom>
            <a:noFill/>
            <a:ln w="28575">
              <a:solidFill>
                <a:schemeClr val="accent5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600" dirty="0" err="1"/>
                <a:t>CycleGAN</a:t>
              </a:r>
              <a:endParaRPr lang="en-US" altLang="ko-KR" sz="1600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sz="1600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600" dirty="0" err="1"/>
                <a:t>DeepFakes</a:t>
              </a:r>
              <a:endParaRPr lang="en-US" altLang="ko-KR" sz="1600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sz="1600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600" dirty="0" err="1"/>
                <a:t>PixelCNN</a:t>
              </a:r>
              <a:r>
                <a:rPr lang="en-US" altLang="ko-KR" sz="1600" dirty="0"/>
                <a:t>++</a:t>
              </a:r>
            </a:p>
          </p:txBody>
        </p:sp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id="{85FFC194-E119-FE1E-1C41-A28B96A58031}"/>
                </a:ext>
              </a:extLst>
            </p:cNvPr>
            <p:cNvCxnSpPr>
              <a:cxnSpLocks/>
              <a:stCxn id="20" idx="2"/>
              <a:endCxn id="58" idx="0"/>
            </p:cNvCxnSpPr>
            <p:nvPr/>
          </p:nvCxnSpPr>
          <p:spPr>
            <a:xfrm flipH="1">
              <a:off x="4855027" y="2801977"/>
              <a:ext cx="1" cy="1380318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3DCC8FDC-277A-30A5-BBD1-6D9609182B35}"/>
                </a:ext>
              </a:extLst>
            </p:cNvPr>
            <p:cNvSpPr txBox="1"/>
            <p:nvPr/>
          </p:nvSpPr>
          <p:spPr>
            <a:xfrm>
              <a:off x="5403700" y="3385270"/>
              <a:ext cx="1384595" cy="338554"/>
            </a:xfrm>
            <a:prstGeom prst="rect">
              <a:avLst/>
            </a:prstGeom>
            <a:noFill/>
            <a:ln w="28575">
              <a:solidFill>
                <a:schemeClr val="accent5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600" dirty="0" err="1"/>
                <a:t>StyleGAN</a:t>
              </a:r>
              <a:endParaRPr lang="en-US" altLang="ko-KR" sz="1600" dirty="0"/>
            </a:p>
          </p:txBody>
        </p:sp>
        <p:cxnSp>
          <p:nvCxnSpPr>
            <p:cNvPr id="67" name="직선 연결선 66">
              <a:extLst>
                <a:ext uri="{FF2B5EF4-FFF2-40B4-BE49-F238E27FC236}">
                  <a16:creationId xmlns:a16="http://schemas.microsoft.com/office/drawing/2014/main" id="{BBA291B4-F7B9-2774-76AC-0C888255318A}"/>
                </a:ext>
              </a:extLst>
            </p:cNvPr>
            <p:cNvCxnSpPr>
              <a:cxnSpLocks/>
              <a:stCxn id="21" idx="2"/>
              <a:endCxn id="66" idx="0"/>
            </p:cNvCxnSpPr>
            <p:nvPr/>
          </p:nvCxnSpPr>
          <p:spPr>
            <a:xfrm flipH="1">
              <a:off x="6095998" y="2801977"/>
              <a:ext cx="1" cy="583293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9B82D5F3-730A-B674-DE2C-58AA9D64E6CE}"/>
                </a:ext>
              </a:extLst>
            </p:cNvPr>
            <p:cNvSpPr txBox="1"/>
            <p:nvPr/>
          </p:nvSpPr>
          <p:spPr>
            <a:xfrm>
              <a:off x="6689468" y="4224119"/>
              <a:ext cx="1288058" cy="338554"/>
            </a:xfrm>
            <a:prstGeom prst="rect">
              <a:avLst/>
            </a:prstGeom>
            <a:noFill/>
            <a:ln w="28575">
              <a:solidFill>
                <a:schemeClr val="accent5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600" dirty="0"/>
                <a:t>SAGAN</a:t>
              </a:r>
            </a:p>
          </p:txBody>
        </p:sp>
        <p:cxnSp>
          <p:nvCxnSpPr>
            <p:cNvPr id="73" name="직선 연결선 72">
              <a:extLst>
                <a:ext uri="{FF2B5EF4-FFF2-40B4-BE49-F238E27FC236}">
                  <a16:creationId xmlns:a16="http://schemas.microsoft.com/office/drawing/2014/main" id="{141A2E47-7B2A-28C5-1AF6-4764C2C45B96}"/>
                </a:ext>
              </a:extLst>
            </p:cNvPr>
            <p:cNvCxnSpPr>
              <a:cxnSpLocks/>
              <a:stCxn id="22" idx="2"/>
              <a:endCxn id="70" idx="0"/>
            </p:cNvCxnSpPr>
            <p:nvPr/>
          </p:nvCxnSpPr>
          <p:spPr>
            <a:xfrm flipH="1">
              <a:off x="7333497" y="2801977"/>
              <a:ext cx="3473" cy="1422142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268537D7-3891-D5BE-3F13-CCEF63966521}"/>
                </a:ext>
              </a:extLst>
            </p:cNvPr>
            <p:cNvSpPr txBox="1"/>
            <p:nvPr/>
          </p:nvSpPr>
          <p:spPr>
            <a:xfrm>
              <a:off x="8014302" y="3066232"/>
              <a:ext cx="1127272" cy="830997"/>
            </a:xfrm>
            <a:prstGeom prst="rect">
              <a:avLst/>
            </a:prstGeom>
            <a:noFill/>
            <a:ln w="28575">
              <a:solidFill>
                <a:schemeClr val="accent5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600" dirty="0"/>
                <a:t>DDPM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sz="1600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600" dirty="0"/>
                <a:t>DDIM</a:t>
              </a:r>
            </a:p>
          </p:txBody>
        </p:sp>
        <p:cxnSp>
          <p:nvCxnSpPr>
            <p:cNvPr id="77" name="직선 연결선 76">
              <a:extLst>
                <a:ext uri="{FF2B5EF4-FFF2-40B4-BE49-F238E27FC236}">
                  <a16:creationId xmlns:a16="http://schemas.microsoft.com/office/drawing/2014/main" id="{210A2E67-DB47-3372-74D9-BB5F1D39C277}"/>
                </a:ext>
              </a:extLst>
            </p:cNvPr>
            <p:cNvCxnSpPr>
              <a:cxnSpLocks/>
              <a:stCxn id="23" idx="2"/>
              <a:endCxn id="76" idx="0"/>
            </p:cNvCxnSpPr>
            <p:nvPr/>
          </p:nvCxnSpPr>
          <p:spPr>
            <a:xfrm flipH="1">
              <a:off x="8577938" y="2801977"/>
              <a:ext cx="3" cy="264255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FDDCBAFC-C411-61C5-5353-481BD62027B3}"/>
                </a:ext>
              </a:extLst>
            </p:cNvPr>
            <p:cNvSpPr txBox="1"/>
            <p:nvPr/>
          </p:nvSpPr>
          <p:spPr>
            <a:xfrm>
              <a:off x="8325496" y="4427160"/>
              <a:ext cx="2986829" cy="1569660"/>
            </a:xfrm>
            <a:prstGeom prst="rect">
              <a:avLst/>
            </a:prstGeom>
            <a:noFill/>
            <a:ln w="28575">
              <a:solidFill>
                <a:schemeClr val="accent5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600" dirty="0"/>
                <a:t>Score-Based Generative Modeling through Stochastic Differential Equations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sz="1600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600" dirty="0"/>
                <a:t>Diffusion Models Beat GANs on Image Synthesis</a:t>
              </a:r>
            </a:p>
          </p:txBody>
        </p:sp>
        <p:cxnSp>
          <p:nvCxnSpPr>
            <p:cNvPr id="86" name="직선 연결선 85">
              <a:extLst>
                <a:ext uri="{FF2B5EF4-FFF2-40B4-BE49-F238E27FC236}">
                  <a16:creationId xmlns:a16="http://schemas.microsoft.com/office/drawing/2014/main" id="{0BA2F83D-1573-6DFB-93C7-80D0412D1A6F}"/>
                </a:ext>
              </a:extLst>
            </p:cNvPr>
            <p:cNvCxnSpPr>
              <a:cxnSpLocks/>
              <a:stCxn id="24" idx="2"/>
              <a:endCxn id="85" idx="0"/>
            </p:cNvCxnSpPr>
            <p:nvPr/>
          </p:nvCxnSpPr>
          <p:spPr>
            <a:xfrm flipH="1">
              <a:off x="9818911" y="2801977"/>
              <a:ext cx="1" cy="1625183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9952E2A7-BCE6-67D8-450A-72D1E1BC3DE0}"/>
                </a:ext>
              </a:extLst>
            </p:cNvPr>
            <p:cNvSpPr txBox="1"/>
            <p:nvPr/>
          </p:nvSpPr>
          <p:spPr>
            <a:xfrm>
              <a:off x="10375064" y="3580675"/>
              <a:ext cx="1369636" cy="584775"/>
            </a:xfrm>
            <a:prstGeom prst="rect">
              <a:avLst/>
            </a:prstGeom>
            <a:noFill/>
            <a:ln w="28575">
              <a:solidFill>
                <a:schemeClr val="accent5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600" dirty="0"/>
                <a:t>Stable Diffusion</a:t>
              </a:r>
            </a:p>
          </p:txBody>
        </p:sp>
        <p:cxnSp>
          <p:nvCxnSpPr>
            <p:cNvPr id="99" name="직선 연결선 98">
              <a:extLst>
                <a:ext uri="{FF2B5EF4-FFF2-40B4-BE49-F238E27FC236}">
                  <a16:creationId xmlns:a16="http://schemas.microsoft.com/office/drawing/2014/main" id="{DC8F5C51-643F-545E-EB15-FE61F0BAA457}"/>
                </a:ext>
              </a:extLst>
            </p:cNvPr>
            <p:cNvCxnSpPr>
              <a:cxnSpLocks/>
              <a:stCxn id="25" idx="2"/>
              <a:endCxn id="96" idx="0"/>
            </p:cNvCxnSpPr>
            <p:nvPr/>
          </p:nvCxnSpPr>
          <p:spPr>
            <a:xfrm flipH="1">
              <a:off x="11059882" y="2801977"/>
              <a:ext cx="1" cy="778698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F6F524D5-DB6A-C6B5-4415-7479463C8263}"/>
              </a:ext>
            </a:extLst>
          </p:cNvPr>
          <p:cNvSpPr/>
          <p:nvPr/>
        </p:nvSpPr>
        <p:spPr>
          <a:xfrm>
            <a:off x="709743" y="2760185"/>
            <a:ext cx="574063" cy="31840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16A51FC-FD52-7B86-5A0F-601C34A5D844}"/>
              </a:ext>
            </a:extLst>
          </p:cNvPr>
          <p:cNvSpPr/>
          <p:nvPr/>
        </p:nvSpPr>
        <p:spPr>
          <a:xfrm>
            <a:off x="8291846" y="2790706"/>
            <a:ext cx="780358" cy="31840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D674B2A-4226-1B3A-279A-5D1355632B60}"/>
              </a:ext>
            </a:extLst>
          </p:cNvPr>
          <p:cNvSpPr/>
          <p:nvPr/>
        </p:nvSpPr>
        <p:spPr>
          <a:xfrm>
            <a:off x="8631869" y="4174685"/>
            <a:ext cx="2558641" cy="791643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83C9DF2-F0A5-AB12-7A3D-213E0A230E76}"/>
              </a:ext>
            </a:extLst>
          </p:cNvPr>
          <p:cNvSpPr/>
          <p:nvPr/>
        </p:nvSpPr>
        <p:spPr>
          <a:xfrm>
            <a:off x="8629741" y="5138170"/>
            <a:ext cx="2558641" cy="584775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A99FC04E-3863-4019-B753-2AA0908C47DD}"/>
              </a:ext>
            </a:extLst>
          </p:cNvPr>
          <p:cNvSpPr/>
          <p:nvPr/>
        </p:nvSpPr>
        <p:spPr>
          <a:xfrm>
            <a:off x="8297391" y="3292683"/>
            <a:ext cx="780358" cy="31840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B3AC814E-7B4B-484B-A69E-F5402683FF08}"/>
              </a:ext>
            </a:extLst>
          </p:cNvPr>
          <p:cNvSpPr/>
          <p:nvPr/>
        </p:nvSpPr>
        <p:spPr>
          <a:xfrm>
            <a:off x="10629015" y="3338124"/>
            <a:ext cx="993182" cy="548674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48868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8D414A60-1F9A-4C28-92AE-F57A2DF050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1756" y="755902"/>
            <a:ext cx="8208486" cy="21518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8E138C8-0A0D-41D5-B94C-613985A3EF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1528" y="4221314"/>
            <a:ext cx="8088941" cy="200337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52D4D9E-E345-41E5-9A75-249800EC586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193" t="62720" r="7041" b="302"/>
          <a:stretch/>
        </p:blipFill>
        <p:spPr>
          <a:xfrm>
            <a:off x="5884755" y="2842842"/>
            <a:ext cx="6280086" cy="1197381"/>
          </a:xfrm>
          <a:prstGeom prst="rect">
            <a:avLst/>
          </a:prstGeom>
        </p:spPr>
      </p:pic>
      <p:graphicFrame>
        <p:nvGraphicFramePr>
          <p:cNvPr id="14" name="표 2">
            <a:extLst>
              <a:ext uri="{FF2B5EF4-FFF2-40B4-BE49-F238E27FC236}">
                <a16:creationId xmlns:a16="http://schemas.microsoft.com/office/drawing/2014/main" id="{AD1C9830-2370-86E1-2FD7-12302AF1D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5304058"/>
              </p:ext>
            </p:extLst>
          </p:nvPr>
        </p:nvGraphicFramePr>
        <p:xfrm>
          <a:off x="-1" y="13580"/>
          <a:ext cx="12192000" cy="7266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726649">
                <a:tc>
                  <a:txBody>
                    <a:bodyPr/>
                    <a:lstStyle/>
                    <a:p>
                      <a:pPr marL="457200" marR="0" lvl="1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2800" b="1" kern="120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DDPM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87001FAF-3034-866E-5E9E-981DCE9BAD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8828818"/>
              </p:ext>
            </p:extLst>
          </p:nvPr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D9961BCB-ECA0-489B-8868-8DC9C89FE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C&amp;I Lab </a:t>
            </a:r>
            <a:r>
              <a:rPr lang="ko-KR" altLang="en-US"/>
              <a:t>박찬호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700EC02-C0B7-495A-A72D-AD965B231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7</a:t>
            </a:fld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1A76D8E-FEB0-42ED-B32B-19EBE14E997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73373" r="26040" b="1816"/>
          <a:stretch/>
        </p:blipFill>
        <p:spPr>
          <a:xfrm>
            <a:off x="0" y="2793894"/>
            <a:ext cx="5713288" cy="619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9640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A2333289-7C86-3A08-DE6E-A41D3ADF7A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1756" y="755902"/>
            <a:ext cx="8208486" cy="21518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0EA8DB6A-CF4A-F8DE-C4C6-A66691DCF8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1528" y="4221314"/>
            <a:ext cx="8088941" cy="200337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52D4D9E-E345-41E5-9A75-249800EC586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193" t="62720" r="7041" b="302"/>
          <a:stretch/>
        </p:blipFill>
        <p:spPr>
          <a:xfrm>
            <a:off x="5884755" y="2842842"/>
            <a:ext cx="6280086" cy="1197381"/>
          </a:xfrm>
          <a:prstGeom prst="rect">
            <a:avLst/>
          </a:prstGeom>
        </p:spPr>
      </p:pic>
      <p:graphicFrame>
        <p:nvGraphicFramePr>
          <p:cNvPr id="14" name="표 2">
            <a:extLst>
              <a:ext uri="{FF2B5EF4-FFF2-40B4-BE49-F238E27FC236}">
                <a16:creationId xmlns:a16="http://schemas.microsoft.com/office/drawing/2014/main" id="{AD1C9830-2370-86E1-2FD7-12302AF1D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706593"/>
              </p:ext>
            </p:extLst>
          </p:nvPr>
        </p:nvGraphicFramePr>
        <p:xfrm>
          <a:off x="-1" y="13580"/>
          <a:ext cx="12192000" cy="7266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726649">
                <a:tc>
                  <a:txBody>
                    <a:bodyPr/>
                    <a:lstStyle/>
                    <a:p>
                      <a:pPr marL="457200" marR="0" lvl="1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2800" b="1" kern="120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DDPM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87001FAF-3034-866E-5E9E-981DCE9BADE3}"/>
              </a:ext>
            </a:extLst>
          </p:cNvPr>
          <p:cNvGraphicFramePr>
            <a:graphicFrameLocks noGrp="1"/>
          </p:cNvGraphicFramePr>
          <p:nvPr/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D9961BCB-ECA0-489B-8868-8DC9C89FE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C&amp;I Lab </a:t>
            </a:r>
            <a:r>
              <a:rPr lang="ko-KR" altLang="en-US"/>
              <a:t>박찬호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700EC02-C0B7-495A-A72D-AD965B231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8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3BD2C28-D349-4718-8E1F-8FF9A747645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73373" r="26040" b="1816"/>
          <a:stretch/>
        </p:blipFill>
        <p:spPr>
          <a:xfrm>
            <a:off x="0" y="2793894"/>
            <a:ext cx="5713288" cy="619513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E5023036-6C5C-4470-9229-C6D4D3D641B6}"/>
              </a:ext>
            </a:extLst>
          </p:cNvPr>
          <p:cNvCxnSpPr/>
          <p:nvPr/>
        </p:nvCxnSpPr>
        <p:spPr>
          <a:xfrm flipH="1" flipV="1">
            <a:off x="2463800" y="2487242"/>
            <a:ext cx="254000" cy="5588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A20C1E6-D29C-465A-AD51-B121B7EC2345}"/>
                  </a:ext>
                </a:extLst>
              </p:cNvPr>
              <p:cNvSpPr txBox="1"/>
              <p:nvPr/>
            </p:nvSpPr>
            <p:spPr>
              <a:xfrm>
                <a:off x="253144" y="2010799"/>
                <a:ext cx="2774950" cy="6521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US" altLang="ko-KR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ko-KR" altLang="en-US" b="1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ko-KR" b="1" dirty="0">
                    <a:solidFill>
                      <a:srgbClr val="FF0000"/>
                    </a:solidFill>
                  </a:rPr>
                  <a:t>: Linear Scheduling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1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Noto Sans CJK KR Medium" panose="020B0600000000000000" pitchFamily="34" charset="-127"/>
                          <a:cs typeface="Noto Sans CJK KR DemiLight" charset="-127"/>
                          <a:sym typeface="Wingdings" panose="05000000000000000000" pitchFamily="2" charset="2"/>
                        </a:rPr>
                        <m:t>(</m:t>
                      </m:r>
                      <m:r>
                        <a:rPr kumimoji="1" lang="en-US" altLang="ko-KR" sz="1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Noto Sans CJK KR Medium" panose="020B0600000000000000" pitchFamily="34" charset="-127"/>
                          <a:cs typeface="Noto Sans CJK KR DemiLight" charset="-127"/>
                          <a:sym typeface="Wingdings" panose="05000000000000000000" pitchFamily="2" charset="2"/>
                        </a:rPr>
                        <m:t>𝟏</m:t>
                      </m:r>
                      <m:sSup>
                        <m:sSupPr>
                          <m:ctrlPr>
                            <a:rPr kumimoji="1" lang="en-US" altLang="ko-KR" sz="1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Noto Sans CJK KR Medium" panose="020B0600000000000000" pitchFamily="34" charset="-127"/>
                              <a:cs typeface="Noto Sans CJK KR DemiLight" charset="-127"/>
                              <a:sym typeface="Wingdings" panose="05000000000000000000" pitchFamily="2" charset="2"/>
                            </a:rPr>
                          </m:ctrlPr>
                        </m:sSupPr>
                        <m:e>
                          <m:r>
                            <a:rPr kumimoji="1" lang="en-US" altLang="ko-KR" sz="1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Noto Sans CJK KR Medium" panose="020B0600000000000000" pitchFamily="34" charset="-127"/>
                              <a:cs typeface="Noto Sans CJK KR DemiLight" charset="-127"/>
                              <a:sym typeface="Wingdings" panose="05000000000000000000" pitchFamily="2" charset="2"/>
                            </a:rPr>
                            <m:t>𝟎</m:t>
                          </m:r>
                        </m:e>
                        <m:sup>
                          <m:r>
                            <a:rPr kumimoji="1" lang="en-US" altLang="ko-KR" sz="1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Noto Sans CJK KR Medium" panose="020B0600000000000000" pitchFamily="34" charset="-127"/>
                              <a:cs typeface="Noto Sans CJK KR DemiLight" charset="-127"/>
                              <a:sym typeface="Wingdings" panose="05000000000000000000" pitchFamily="2" charset="2"/>
                            </a:rPr>
                            <m:t>−</m:t>
                          </m:r>
                          <m:r>
                            <a:rPr kumimoji="1" lang="en-US" altLang="ko-KR" sz="1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Noto Sans CJK KR Medium" panose="020B0600000000000000" pitchFamily="34" charset="-127"/>
                              <a:cs typeface="Noto Sans CJK KR DemiLight" charset="-127"/>
                              <a:sym typeface="Wingdings" panose="05000000000000000000" pitchFamily="2" charset="2"/>
                            </a:rPr>
                            <m:t>𝟒</m:t>
                          </m:r>
                        </m:sup>
                      </m:sSup>
                      <m:r>
                        <a:rPr kumimoji="1" lang="en-US" altLang="ko-KR" sz="1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Noto Sans CJK KR Medium" panose="020B0600000000000000" pitchFamily="34" charset="-127"/>
                          <a:cs typeface="Noto Sans CJK KR DemiLight" charset="-127"/>
                          <a:sym typeface="Wingdings" panose="05000000000000000000" pitchFamily="2" charset="2"/>
                        </a:rPr>
                        <m:t> ~ </m:t>
                      </m:r>
                      <m:r>
                        <a:rPr kumimoji="1" lang="en-US" altLang="ko-KR" sz="1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Noto Sans CJK KR Medium" panose="020B0600000000000000" pitchFamily="34" charset="-127"/>
                          <a:cs typeface="Noto Sans CJK KR DemiLight" charset="-127"/>
                          <a:sym typeface="Wingdings" panose="05000000000000000000" pitchFamily="2" charset="2"/>
                        </a:rPr>
                        <m:t>𝟎</m:t>
                      </m:r>
                      <m:r>
                        <a:rPr kumimoji="1" lang="en-US" altLang="ko-KR" sz="1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Noto Sans CJK KR Medium" panose="020B0600000000000000" pitchFamily="34" charset="-127"/>
                          <a:cs typeface="Noto Sans CJK KR DemiLight" charset="-127"/>
                          <a:sym typeface="Wingdings" panose="05000000000000000000" pitchFamily="2" charset="2"/>
                        </a:rPr>
                        <m:t>.</m:t>
                      </m:r>
                      <m:r>
                        <a:rPr kumimoji="1" lang="en-US" altLang="ko-KR" sz="1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Noto Sans CJK KR Medium" panose="020B0600000000000000" pitchFamily="34" charset="-127"/>
                          <a:cs typeface="Noto Sans CJK KR DemiLight" charset="-127"/>
                          <a:sym typeface="Wingdings" panose="05000000000000000000" pitchFamily="2" charset="2"/>
                        </a:rPr>
                        <m:t>𝟎𝟐</m:t>
                      </m:r>
                      <m:r>
                        <a:rPr kumimoji="1" lang="en-US" altLang="ko-KR" sz="1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Noto Sans CJK KR Medium" panose="020B0600000000000000" pitchFamily="34" charset="-127"/>
                          <a:cs typeface="Noto Sans CJK KR DemiLight" charset="-127"/>
                          <a:sym typeface="Wingdings" panose="05000000000000000000" pitchFamily="2" charset="2"/>
                        </a:rPr>
                        <m:t>)</m:t>
                      </m:r>
                    </m:oMath>
                  </m:oMathPara>
                </a14:m>
                <a:endParaRPr kumimoji="1" lang="en-US" altLang="ko-KR" sz="1800" b="1" dirty="0">
                  <a:solidFill>
                    <a:srgbClr val="FF0000"/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  <a:cs typeface="Noto Sans CJK KR DemiLight" charset="-127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A20C1E6-D29C-465A-AD51-B121B7EC23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144" y="2010799"/>
                <a:ext cx="2774950" cy="652166"/>
              </a:xfrm>
              <a:prstGeom prst="rect">
                <a:avLst/>
              </a:prstGeom>
              <a:blipFill>
                <a:blip r:embed="rId7"/>
                <a:stretch>
                  <a:fillRect l="-659" t="-5607" b="-84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D0E60AF3-C1CC-42D3-8B64-4E9420F93A10}"/>
              </a:ext>
            </a:extLst>
          </p:cNvPr>
          <p:cNvCxnSpPr>
            <a:cxnSpLocks/>
          </p:cNvCxnSpPr>
          <p:nvPr/>
        </p:nvCxnSpPr>
        <p:spPr>
          <a:xfrm flipH="1">
            <a:off x="2192159" y="3267594"/>
            <a:ext cx="263147" cy="380128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F10B79B-D9CB-4804-BE0F-5CA10785C276}"/>
                  </a:ext>
                </a:extLst>
              </p:cNvPr>
              <p:cNvSpPr txBox="1"/>
              <p:nvPr/>
            </p:nvSpPr>
            <p:spPr>
              <a:xfrm>
                <a:off x="-1" y="3575448"/>
                <a:ext cx="3500554" cy="12442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R" sz="1600" b="1" dirty="0">
                    <a:solidFill>
                      <a:srgbClr val="0070C0"/>
                    </a:solidFill>
                    <a:ea typeface="Noto Sans CJK KR Medium" panose="020B0600000000000000" pitchFamily="34" charset="-127"/>
                    <a:cs typeface="Noto Sans CJK KR DemiLight" charset="-127"/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ko-KR" sz="16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𝑽𝒂𝒓</m:t>
                    </m:r>
                    <m:d>
                      <m:dPr>
                        <m:ctrlPr>
                          <a:rPr kumimoji="1" lang="en-US" altLang="ko-KR" sz="16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16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𝒂𝑿</m:t>
                        </m:r>
                      </m:e>
                    </m:d>
                    <m:r>
                      <a:rPr kumimoji="1" lang="en-US" altLang="ko-KR" sz="16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=</m:t>
                    </m:r>
                    <m:sSup>
                      <m:sSupPr>
                        <m:ctrlPr>
                          <a:rPr kumimoji="1" lang="en-US" altLang="ko-KR" sz="16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kumimoji="1" lang="en-US" altLang="ko-KR" sz="16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𝒂</m:t>
                        </m:r>
                      </m:e>
                      <m:sup>
                        <m:r>
                          <a:rPr kumimoji="1" lang="en-US" altLang="ko-KR" sz="16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𝟐</m:t>
                        </m:r>
                      </m:sup>
                    </m:sSup>
                    <m:r>
                      <a:rPr kumimoji="1" lang="en-US" altLang="ko-KR" sz="16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𝑽𝒂𝒓</m:t>
                    </m:r>
                    <m:d>
                      <m:dPr>
                        <m:ctrlPr>
                          <a:rPr kumimoji="1" lang="en-US" altLang="ko-KR" sz="16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16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𝑿</m:t>
                        </m:r>
                      </m:e>
                    </m:d>
                  </m:oMath>
                </a14:m>
                <a:endParaRPr kumimoji="1" lang="en-US" altLang="ko-KR" sz="1600" b="1" dirty="0">
                  <a:solidFill>
                    <a:srgbClr val="0070C0"/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  <a:cs typeface="Noto Sans CJK KR DemiLight" charset="-127"/>
                  <a:sym typeface="Wingdings" panose="05000000000000000000" pitchFamily="2" charset="2"/>
                </a:endParaRPr>
              </a:p>
              <a:p>
                <a:r>
                  <a:rPr kumimoji="1" lang="en-US" altLang="ko-KR" sz="1600" b="1" dirty="0">
                    <a:solidFill>
                      <a:srgbClr val="0070C0"/>
                    </a:solidFill>
                    <a:ea typeface="Noto Sans CJK KR Medium" panose="020B0600000000000000" pitchFamily="34" charset="-127"/>
                    <a:cs typeface="Noto Sans CJK KR DemiLight" charset="-127"/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ko-KR" sz="16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𝑽𝒂𝒓</m:t>
                    </m:r>
                    <m:d>
                      <m:dPr>
                        <m:ctrlPr>
                          <a:rPr kumimoji="1" lang="en-US" altLang="ko-KR" sz="16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16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𝑿</m:t>
                        </m:r>
                        <m:r>
                          <a:rPr kumimoji="1" lang="en-US" altLang="ko-KR" sz="16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+</m:t>
                        </m:r>
                        <m:r>
                          <a:rPr kumimoji="1" lang="en-US" altLang="ko-KR" sz="16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𝒀</m:t>
                        </m:r>
                      </m:e>
                    </m:d>
                    <m:r>
                      <a:rPr kumimoji="1" lang="en-US" altLang="ko-KR" sz="16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=</m:t>
                    </m:r>
                    <m:r>
                      <a:rPr kumimoji="1" lang="en-US" altLang="ko-KR" sz="16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𝑽𝒂𝒓</m:t>
                    </m:r>
                    <m:d>
                      <m:dPr>
                        <m:ctrlPr>
                          <a:rPr kumimoji="1" lang="en-US" altLang="ko-KR" sz="16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16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𝑿</m:t>
                        </m:r>
                      </m:e>
                    </m:d>
                    <m:r>
                      <a:rPr kumimoji="1" lang="en-US" altLang="ko-KR" sz="16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+</m:t>
                    </m:r>
                    <m:r>
                      <a:rPr kumimoji="1" lang="en-US" altLang="ko-KR" sz="16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𝑽𝒂𝒓</m:t>
                    </m:r>
                    <m:d>
                      <m:dPr>
                        <m:ctrlPr>
                          <a:rPr kumimoji="1" lang="en-US" altLang="ko-KR" sz="16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16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𝒀</m:t>
                        </m:r>
                      </m:e>
                    </m:d>
                  </m:oMath>
                </a14:m>
                <a:endParaRPr kumimoji="1" lang="en-US" altLang="ko-KR" sz="1600" b="1" dirty="0">
                  <a:solidFill>
                    <a:srgbClr val="0070C0"/>
                  </a:solidFill>
                  <a:ea typeface="Noto Sans CJK KR Medium" panose="020B0600000000000000" pitchFamily="34" charset="-127"/>
                  <a:cs typeface="Noto Sans CJK KR DemiLight" charset="-127"/>
                  <a:sym typeface="Wingdings" panose="05000000000000000000" pitchFamily="2" charset="2"/>
                </a:endParaRPr>
              </a:p>
              <a:p>
                <a:r>
                  <a:rPr kumimoji="1" lang="en-US" altLang="ko-KR" sz="1600" b="1" dirty="0">
                    <a:solidFill>
                      <a:srgbClr val="0070C0"/>
                    </a:solidFill>
                    <a:ea typeface="Noto Sans CJK KR Medium" panose="020B0600000000000000" pitchFamily="34" charset="-127"/>
                    <a:cs typeface="Noto Sans CJK KR DemiLight" charset="-127"/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ko-KR" sz="16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𝑽𝒂𝒓</m:t>
                    </m:r>
                    <m:d>
                      <m:dPr>
                        <m:ctrlPr>
                          <a:rPr kumimoji="1" lang="en-US" altLang="ko-KR" sz="16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kumimoji="1" lang="en-US" altLang="ko-KR" sz="16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radPr>
                          <m:deg/>
                          <m:e>
                            <m:r>
                              <a:rPr kumimoji="1" lang="en-US" altLang="ko-KR" sz="16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𝟏</m:t>
                            </m:r>
                            <m:r>
                              <a:rPr kumimoji="1" lang="en-US" altLang="ko-KR" sz="16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kumimoji="1" lang="en-US" altLang="ko-KR" sz="16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cs typeface="Noto Sans CJK KR DemiLight" charset="-127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sz="16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cs typeface="Noto Sans CJK KR DemiLight" charset="-127"/>
                                    <a:sym typeface="Wingdings" panose="05000000000000000000" pitchFamily="2" charset="2"/>
                                  </a:rPr>
                                  <m:t>𝜷</m:t>
                                </m:r>
                              </m:e>
                              <m:sub>
                                <m:r>
                                  <a:rPr kumimoji="1" lang="en-US" altLang="ko-KR" sz="16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cs typeface="Noto Sans CJK KR DemiLight" charset="-127"/>
                                    <a:sym typeface="Wingdings" panose="05000000000000000000" pitchFamily="2" charset="2"/>
                                  </a:rPr>
                                  <m:t>𝒕</m:t>
                                </m:r>
                              </m:sub>
                            </m:sSub>
                          </m:e>
                        </m:rad>
                        <m:sSub>
                          <m:sSubPr>
                            <m:ctrlPr>
                              <a:rPr kumimoji="1" lang="en-US" altLang="ko-KR" sz="16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16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𝒙</m:t>
                            </m:r>
                          </m:e>
                          <m:sub>
                            <m:r>
                              <a:rPr kumimoji="1" lang="en-US" altLang="ko-KR" sz="16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𝒕</m:t>
                            </m:r>
                            <m:r>
                              <a:rPr kumimoji="1" lang="en-US" altLang="ko-KR" sz="16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−</m:t>
                            </m:r>
                            <m:r>
                              <a:rPr kumimoji="1" lang="en-US" altLang="ko-KR" sz="16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𝟏</m:t>
                            </m:r>
                          </m:sub>
                        </m:sSub>
                        <m:r>
                          <a:rPr kumimoji="1" lang="en-US" altLang="ko-KR" sz="16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+</m:t>
                        </m:r>
                        <m:sSub>
                          <m:sSubPr>
                            <m:ctrlPr>
                              <a:rPr kumimoji="1" lang="en-US" altLang="ko-KR" sz="16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16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𝜷</m:t>
                            </m:r>
                          </m:e>
                          <m:sub>
                            <m:r>
                              <a:rPr kumimoji="1" lang="en-US" altLang="ko-KR" sz="16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𝒕</m:t>
                            </m:r>
                          </m:sub>
                        </m:sSub>
                      </m:e>
                    </m:d>
                  </m:oMath>
                </a14:m>
                <a:endParaRPr kumimoji="1" lang="en-US" altLang="ko-KR" sz="1600" b="1" dirty="0">
                  <a:solidFill>
                    <a:srgbClr val="0070C0"/>
                  </a:solidFill>
                  <a:ea typeface="Noto Sans CJK KR Medium" panose="020B0600000000000000" pitchFamily="34" charset="-127"/>
                  <a:cs typeface="Noto Sans CJK KR DemiLight" charset="-127"/>
                  <a:sym typeface="Wingdings" panose="05000000000000000000" pitchFamily="2" charset="2"/>
                </a:endParaRPr>
              </a:p>
              <a:p>
                <a:r>
                  <a:rPr kumimoji="1" lang="en-US" altLang="ko-KR" sz="1600" b="1" dirty="0">
                    <a:solidFill>
                      <a:srgbClr val="0070C0"/>
                    </a:solidFill>
                    <a:ea typeface="Noto Sans CJK KR Medium" panose="020B0600000000000000" pitchFamily="34" charset="-127"/>
                    <a:cs typeface="Noto Sans CJK KR DemiLight" charset="-127"/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ko-KR" sz="16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=</m:t>
                    </m:r>
                    <m:sSup>
                      <m:sSupPr>
                        <m:ctrlPr>
                          <a:rPr kumimoji="1" lang="en-US" altLang="ko-KR" sz="16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d>
                          <m:dPr>
                            <m:ctrlPr>
                              <a:rPr kumimoji="1" lang="en-US" altLang="ko-KR" sz="16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ad>
                              <m:radPr>
                                <m:degHide m:val="on"/>
                                <m:ctrlPr>
                                  <a:rPr kumimoji="1" lang="en-US" altLang="ko-KR" sz="16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kumimoji="1" lang="en-US" altLang="ko-KR" sz="16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𝟏</m:t>
                                </m:r>
                                <m:r>
                                  <a:rPr kumimoji="1" lang="en-US" altLang="ko-KR" sz="16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kumimoji="1" lang="en-US" altLang="ko-KR" sz="1600" b="1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ea typeface="Noto Sans CJK KR Medium" panose="020B0600000000000000" pitchFamily="34" charset="-127"/>
                                        <a:sym typeface="Wingdings" panose="05000000000000000000" pitchFamily="2" charset="2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ko-KR" sz="1600" b="1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ea typeface="Noto Sans CJK KR Medium" panose="020B0600000000000000" pitchFamily="34" charset="-127"/>
                                        <a:sym typeface="Wingdings" panose="05000000000000000000" pitchFamily="2" charset="2"/>
                                      </a:rPr>
                                      <m:t>𝜷</m:t>
                                    </m:r>
                                  </m:e>
                                  <m:sub>
                                    <m:r>
                                      <a:rPr kumimoji="1" lang="en-US" altLang="ko-KR" sz="1600" b="1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ea typeface="Noto Sans CJK KR Medium" panose="020B0600000000000000" pitchFamily="34" charset="-127"/>
                                        <a:sym typeface="Wingdings" panose="05000000000000000000" pitchFamily="2" charset="2"/>
                                      </a:rPr>
                                      <m:t>𝒕</m:t>
                                    </m:r>
                                  </m:sub>
                                </m:sSub>
                              </m:e>
                            </m:rad>
                          </m:e>
                        </m:d>
                      </m:e>
                      <m:sup>
                        <m:r>
                          <a:rPr kumimoji="1" lang="en-US" altLang="ko-KR" sz="16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𝟐</m:t>
                        </m:r>
                      </m:sup>
                    </m:sSup>
                    <m:r>
                      <a:rPr kumimoji="1" lang="en-US" altLang="ko-KR" sz="16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sym typeface="Wingdings" panose="05000000000000000000" pitchFamily="2" charset="2"/>
                      </a:rPr>
                      <m:t>+</m:t>
                    </m:r>
                    <m:sSub>
                      <m:sSubPr>
                        <m:ctrlPr>
                          <a:rPr kumimoji="1" lang="en-US" altLang="ko-KR" sz="16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16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𝜷</m:t>
                        </m:r>
                      </m:e>
                      <m:sub>
                        <m:r>
                          <a:rPr kumimoji="1" lang="en-US" altLang="ko-KR" sz="16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𝒕</m:t>
                        </m:r>
                      </m:sub>
                    </m:sSub>
                    <m:r>
                      <a:rPr kumimoji="1" lang="en-US" altLang="ko-KR" sz="16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sym typeface="Wingdings" panose="05000000000000000000" pitchFamily="2" charset="2"/>
                      </a:rPr>
                      <m:t>=</m:t>
                    </m:r>
                    <m:r>
                      <a:rPr kumimoji="1" lang="en-US" altLang="ko-KR" sz="16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sym typeface="Wingdings" panose="05000000000000000000" pitchFamily="2" charset="2"/>
                      </a:rPr>
                      <m:t>𝟏</m:t>
                    </m:r>
                  </m:oMath>
                </a14:m>
                <a:endParaRPr kumimoji="1" lang="en-US" altLang="ko-KR" sz="1600" b="1" dirty="0">
                  <a:solidFill>
                    <a:srgbClr val="0070C0"/>
                  </a:solidFill>
                  <a:ea typeface="Noto Sans CJK KR Medium" panose="020B0600000000000000" pitchFamily="34" charset="-127"/>
                  <a:cs typeface="Noto Sans CJK KR DemiLight" charset="-127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F10B79B-D9CB-4804-BE0F-5CA10785C2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" y="3575448"/>
                <a:ext cx="3500554" cy="1244251"/>
              </a:xfrm>
              <a:prstGeom prst="rect">
                <a:avLst/>
              </a:prstGeom>
              <a:blipFill>
                <a:blip r:embed="rId8"/>
                <a:stretch>
                  <a:fillRect b="-147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32EB2F5-FC1A-4705-86DF-87941FA54688}"/>
              </a:ext>
            </a:extLst>
          </p:cNvPr>
          <p:cNvCxnSpPr>
            <a:cxnSpLocks/>
          </p:cNvCxnSpPr>
          <p:nvPr/>
        </p:nvCxnSpPr>
        <p:spPr>
          <a:xfrm flipV="1">
            <a:off x="8079306" y="2637828"/>
            <a:ext cx="1436169" cy="44926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87452840-9C01-4DC1-BBC7-1717EC5BA5F1}"/>
              </a:ext>
            </a:extLst>
          </p:cNvPr>
          <p:cNvSpPr txBox="1"/>
          <p:nvPr/>
        </p:nvSpPr>
        <p:spPr>
          <a:xfrm>
            <a:off x="9163904" y="2269745"/>
            <a:ext cx="2774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800" b="1" dirty="0">
                <a:solidFill>
                  <a:srgbClr val="FF000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Standard Gaussian</a:t>
            </a: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A5486C01-4BC5-4E96-A20D-2571E5F4265E}"/>
              </a:ext>
            </a:extLst>
          </p:cNvPr>
          <p:cNvCxnSpPr>
            <a:cxnSpLocks/>
          </p:cNvCxnSpPr>
          <p:nvPr/>
        </p:nvCxnSpPr>
        <p:spPr>
          <a:xfrm>
            <a:off x="8797390" y="3466034"/>
            <a:ext cx="1202451" cy="322095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AEE7419E-3FC0-46DF-89D5-72C8CD12049D}"/>
              </a:ext>
            </a:extLst>
          </p:cNvPr>
          <p:cNvSpPr txBox="1"/>
          <p:nvPr/>
        </p:nvSpPr>
        <p:spPr>
          <a:xfrm>
            <a:off x="9999841" y="3637844"/>
            <a:ext cx="10658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b="1" dirty="0">
                <a:solidFill>
                  <a:srgbClr val="0070C0"/>
                </a:solidFill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Constant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916C87B-7023-48F4-ABE3-E5C54F7B4424}"/>
              </a:ext>
            </a:extLst>
          </p:cNvPr>
          <p:cNvSpPr/>
          <p:nvPr/>
        </p:nvSpPr>
        <p:spPr>
          <a:xfrm>
            <a:off x="6808130" y="3647428"/>
            <a:ext cx="2431120" cy="449269"/>
          </a:xfrm>
          <a:prstGeom prst="rect">
            <a:avLst/>
          </a:prstGeom>
          <a:noFill/>
          <a:ln w="38100">
            <a:solidFill>
              <a:srgbClr val="692E9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C94270DF-799D-4B5D-9F6E-1BA9769FBD3C}"/>
              </a:ext>
            </a:extLst>
          </p:cNvPr>
          <p:cNvCxnSpPr>
            <a:cxnSpLocks/>
          </p:cNvCxnSpPr>
          <p:nvPr/>
        </p:nvCxnSpPr>
        <p:spPr>
          <a:xfrm flipV="1">
            <a:off x="4699000" y="4174233"/>
            <a:ext cx="386092" cy="1659957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1F2C6E5E-E1B4-4CAC-9919-3CCE05CA86D1}"/>
              </a:ext>
            </a:extLst>
          </p:cNvPr>
          <p:cNvCxnSpPr>
            <a:cxnSpLocks/>
          </p:cNvCxnSpPr>
          <p:nvPr/>
        </p:nvCxnSpPr>
        <p:spPr>
          <a:xfrm flipH="1">
            <a:off x="5181600" y="2505469"/>
            <a:ext cx="152532" cy="1054504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3AF88E07-6B12-4EE0-98E6-ED3A022E24D6}"/>
              </a:ext>
            </a:extLst>
          </p:cNvPr>
          <p:cNvSpPr txBox="1"/>
          <p:nvPr/>
        </p:nvSpPr>
        <p:spPr>
          <a:xfrm>
            <a:off x="4229353" y="3670891"/>
            <a:ext cx="1711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800" b="1" dirty="0">
                <a:solidFill>
                  <a:srgbClr val="00B05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Markov Chain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7CE0601-A61F-48B3-A75B-981D02B7C956}"/>
                  </a:ext>
                </a:extLst>
              </p:cNvPr>
              <p:cNvSpPr txBox="1"/>
              <p:nvPr/>
            </p:nvSpPr>
            <p:spPr>
              <a:xfrm>
                <a:off x="4892046" y="141140"/>
                <a:ext cx="215199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1" i="1" smtClean="0">
                          <a:latin typeface="Cambria Math" panose="02040503050406030204" pitchFamily="18" charset="0"/>
                        </a:rPr>
                        <m:t>𝒒</m:t>
                      </m:r>
                      <m:r>
                        <a:rPr lang="en-US" altLang="ko-KR" sz="3200" b="1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ko-KR" sz="32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US" altLang="ko-KR" sz="3200" b="1" i="1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altLang="ko-KR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ko-KR" sz="32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altLang="ko-KR" sz="32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32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ko-KR" sz="3200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3200" b="1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7CE0601-A61F-48B3-A75B-981D02B7C9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2046" y="141140"/>
                <a:ext cx="2151999" cy="58477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AD29A18-D3AB-49CC-BD84-08003EF308B0}"/>
                  </a:ext>
                </a:extLst>
              </p:cNvPr>
              <p:cNvSpPr txBox="1"/>
              <p:nvPr/>
            </p:nvSpPr>
            <p:spPr>
              <a:xfrm>
                <a:off x="2021806" y="910504"/>
                <a:ext cx="71147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ko-KR" sz="3200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ko-KR" altLang="en-US" sz="3200" b="1" dirty="0"/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AD29A18-D3AB-49CC-BD84-08003EF308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1806" y="910504"/>
                <a:ext cx="711477" cy="58477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A29145B-DE51-444E-81EA-88D011447ED5}"/>
                  </a:ext>
                </a:extLst>
              </p:cNvPr>
              <p:cNvSpPr txBox="1"/>
              <p:nvPr/>
            </p:nvSpPr>
            <p:spPr>
              <a:xfrm>
                <a:off x="9600417" y="910504"/>
                <a:ext cx="71949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ko-KR" sz="32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b>
                      </m:sSub>
                    </m:oMath>
                  </m:oMathPara>
                </a14:m>
                <a:endParaRPr lang="ko-KR" altLang="en-US" sz="3200" b="1" dirty="0"/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A29145B-DE51-444E-81EA-88D011447E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0417" y="910504"/>
                <a:ext cx="719491" cy="58477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61109DD-F831-432D-8780-8107C33254BD}"/>
                  </a:ext>
                </a:extLst>
              </p:cNvPr>
              <p:cNvSpPr txBox="1"/>
              <p:nvPr/>
            </p:nvSpPr>
            <p:spPr>
              <a:xfrm>
                <a:off x="3524706" y="6187668"/>
                <a:ext cx="503977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1" i="1" smtClean="0">
                          <a:latin typeface="Cambria Math" panose="02040503050406030204" pitchFamily="18" charset="0"/>
                        </a:rPr>
                        <m:t>𝒒</m:t>
                      </m:r>
                      <m:d>
                        <m:dPr>
                          <m:ctrlPr>
                            <a:rPr lang="en-US" altLang="ko-KR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32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ko-KR" sz="3200" b="1" i="1" smtClean="0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en-US" altLang="ko-KR" sz="32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32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altLang="ko-KR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32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ko-KR" sz="3200" b="1" i="1" smtClean="0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</m:e>
                      </m:d>
                      <m:r>
                        <a:rPr lang="en-US" altLang="ko-KR" sz="3200" b="1" i="1" smtClean="0">
                          <a:latin typeface="Cambria Math" panose="02040503050406030204" pitchFamily="18" charset="0"/>
                        </a:rPr>
                        <m:t> ≈</m:t>
                      </m:r>
                      <m:sSub>
                        <m:sSubPr>
                          <m:ctrlPr>
                            <a:rPr lang="en-US" altLang="ko-KR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  <m:sub>
                          <m:r>
                            <a:rPr lang="en-US" altLang="ko-KR" sz="3200" b="1" i="1" smtClean="0">
                              <a:latin typeface="Cambria Math" panose="02040503050406030204" pitchFamily="18" charset="0"/>
                            </a:rPr>
                            <m:t>𝜽</m:t>
                          </m:r>
                        </m:sub>
                      </m:sSub>
                      <m:d>
                        <m:dPr>
                          <m:ctrlPr>
                            <a:rPr lang="en-US" altLang="ko-KR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32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ko-KR" sz="3200" b="1" i="1" smtClean="0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en-US" altLang="ko-KR" sz="32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32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altLang="ko-KR" sz="3200" b="1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altLang="ko-KR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32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ko-KR" sz="3200" b="1" i="1" smtClean="0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ko-KR" altLang="en-US" sz="3200" b="1" dirty="0"/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61109DD-F831-432D-8780-8107C33254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4706" y="6187668"/>
                <a:ext cx="5039778" cy="58477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258189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1" name="텍스트 상자 9">
                <a:extLst>
                  <a:ext uri="{FF2B5EF4-FFF2-40B4-BE49-F238E27FC236}">
                    <a16:creationId xmlns:a16="http://schemas.microsoft.com/office/drawing/2014/main" id="{47880403-B7BB-4107-89CE-F8B2F9AAEF2C}"/>
                  </a:ext>
                </a:extLst>
              </p:cNvPr>
              <p:cNvSpPr txBox="1"/>
              <p:nvPr/>
            </p:nvSpPr>
            <p:spPr>
              <a:xfrm>
                <a:off x="1080000" y="1080000"/>
                <a:ext cx="9905999" cy="43804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  <a:cs typeface="Noto Sans CJK KR DemiLight" charset="-127"/>
                    <a:sym typeface="Wingdings" panose="05000000000000000000" pitchFamily="2" charset="2"/>
                  </a:rPr>
                  <a:t>Notation changed for DDIM</a:t>
                </a:r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  <a:cs typeface="Noto Sans CJK KR DemiLight" charset="-127"/>
                    <a:sym typeface="Wingdings" panose="05000000000000000000" pitchFamily="2" charset="2"/>
                  </a:rPr>
                  <a:t>Forward : </a:t>
                </a:r>
                <a14:m>
                  <m:oMath xmlns:m="http://schemas.openxmlformats.org/officeDocument/2006/math">
                    <m:r>
                      <a:rPr lang="en-US" altLang="ko-KR" sz="2000" b="1" i="1" smtClean="0">
                        <a:latin typeface="Cambria Math" panose="02040503050406030204" pitchFamily="18" charset="0"/>
                      </a:rPr>
                      <m:t>𝒒</m:t>
                    </m:r>
                    <m:d>
                      <m:dPr>
                        <m:ctrlP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ko-KR" sz="2000" b="1" i="1" smtClean="0">
                                <a:latin typeface="Cambria Math" panose="02040503050406030204" pitchFamily="18" charset="0"/>
                              </a:rPr>
                              <m:t>𝒕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altLang="ko-KR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ko-KR" sz="2000" b="1" i="1" smtClean="0">
                                <a:latin typeface="Cambria Math" panose="02040503050406030204" pitchFamily="18" charset="0"/>
                              </a:rPr>
                              <m:t>𝒕</m:t>
                            </m:r>
                            <m:r>
                              <a:rPr lang="en-US" altLang="ko-KR" sz="2000" b="1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ko-KR" sz="20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e>
                    </m:d>
                    <m:r>
                      <a:rPr lang="en-US" altLang="ko-KR" sz="2000" b="1" i="1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ko-KR" altLang="en-US" sz="2000" b="1" i="1" smtClean="0">
                        <a:latin typeface="Cambria Math" panose="02040503050406030204" pitchFamily="18" charset="0"/>
                      </a:rPr>
                      <m:t>𝓝</m:t>
                    </m:r>
                    <m:r>
                      <a:rPr lang="en-US" altLang="ko-KR" sz="2000" b="1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  <m:r>
                      <a:rPr lang="en-US" altLang="ko-KR" sz="2000" b="1" i="1" smtClean="0">
                        <a:latin typeface="Cambria Math" panose="02040503050406030204" pitchFamily="18" charset="0"/>
                      </a:rPr>
                      <m:t>; </m:t>
                    </m:r>
                    <m:rad>
                      <m:radPr>
                        <m:degHide m:val="on"/>
                        <m:ctrlP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ko-KR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b="1" i="1" smtClean="0">
                                <a:latin typeface="Cambria Math" panose="02040503050406030204" pitchFamily="18" charset="0"/>
                              </a:rPr>
                              <m:t>𝜷</m:t>
                            </m:r>
                          </m:e>
                          <m:sub>
                            <m:r>
                              <a:rPr lang="en-US" altLang="ko-KR" sz="2000" b="1" i="1" smtClean="0">
                                <a:latin typeface="Cambria Math" panose="02040503050406030204" pitchFamily="18" charset="0"/>
                              </a:rPr>
                              <m:t>𝒕</m:t>
                            </m:r>
                          </m:sub>
                        </m:sSub>
                      </m:e>
                    </m:rad>
                    <m:sSub>
                      <m:sSubPr>
                        <m:ctrlP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ko-KR" sz="2000" b="1" i="1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  <m:r>
                      <a:rPr lang="en-US" altLang="ko-KR" sz="2000" b="1" i="1" smtClean="0">
                        <a:latin typeface="Cambria Math" panose="02040503050406030204" pitchFamily="18" charset="0"/>
                      </a:rPr>
                      <m:t>𝑰</m:t>
                    </m:r>
                    <m:r>
                      <a:rPr lang="en-US" altLang="ko-KR" sz="2000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2000" b="1" dirty="0">
                    <a:sym typeface="Wingdings" panose="05000000000000000000" pitchFamily="2" charset="2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b="1" i="1" dirty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ko-KR" altLang="en-US" sz="2000" b="1" i="1" dirty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𝜷</m:t>
                        </m:r>
                      </m:e>
                      <m:sub>
                        <m:r>
                          <a:rPr lang="ko-KR" altLang="en-US" sz="2000" b="1" i="1" dirty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𝒕</m:t>
                        </m:r>
                      </m:sub>
                    </m:sSub>
                    <m:r>
                      <a:rPr lang="ko-KR" altLang="en-US" sz="2000" b="1" i="1" dirty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  <m:r>
                      <a:rPr lang="en-US" altLang="ko-KR" sz="2000" b="1" i="1" dirty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: </m:t>
                    </m:r>
                    <m:r>
                      <a:rPr lang="en-US" altLang="ko-KR" sz="2000" b="1" i="1" dirty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𝑳𝒊𝒏𝒆𝒂𝒓</m:t>
                    </m:r>
                    <m:r>
                      <a:rPr lang="en-US" altLang="ko-KR" sz="2000" b="1" i="1" dirty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  <m:r>
                      <a:rPr lang="en-US" altLang="ko-KR" sz="2000" b="1" i="1" dirty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𝑺𝒄𝒉𝒆𝒅𝒖𝒍𝒊𝒏𝒈</m:t>
                    </m:r>
                  </m:oMath>
                </a14:m>
                <a:endParaRPr lang="en-US" altLang="ko-KR" sz="2000" b="1" dirty="0">
                  <a:sym typeface="Wingdings" panose="05000000000000000000" pitchFamily="2" charset="2"/>
                </a:endParaRPr>
              </a:p>
              <a:p>
                <a:pPr marL="742950" lvl="1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sz="2000" b="1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𝒒</m:t>
                    </m:r>
                    <m:d>
                      <m:dPr>
                        <m:ctrlPr>
                          <a:rPr lang="en-US" altLang="ko-KR" sz="2000" b="1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000" b="1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en-US" altLang="ko-KR" sz="2000" b="1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ko-KR" sz="2000" b="1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𝒕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altLang="ko-KR" sz="2000" b="1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en-US" altLang="ko-KR" sz="2000" b="1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ko-KR" sz="2000" b="1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𝟎</m:t>
                            </m:r>
                          </m:sub>
                        </m:sSub>
                      </m:e>
                    </m:d>
                    <m:r>
                      <a:rPr lang="en-US" altLang="ko-KR" sz="2000" b="1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 </m:t>
                    </m:r>
                    <m:r>
                      <a:rPr lang="ko-KR" altLang="en-US" sz="2000" b="1" i="1">
                        <a:latin typeface="Cambria Math" panose="02040503050406030204" pitchFamily="18" charset="0"/>
                      </a:rPr>
                      <m:t>𝓝</m:t>
                    </m:r>
                    <m:d>
                      <m:dPr>
                        <m:ctrlP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ko-KR" sz="2000" b="1" i="1" smtClean="0">
                                <a:latin typeface="Cambria Math" panose="02040503050406030204" pitchFamily="18" charset="0"/>
                              </a:rPr>
                              <m:t>𝒕</m:t>
                            </m:r>
                          </m:sub>
                        </m:sSub>
                        <m: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  <m:t>;</m:t>
                        </m:r>
                        <m:rad>
                          <m:radPr>
                            <m:degHide m:val="on"/>
                            <m:ctrlPr>
                              <a:rPr lang="en-US" altLang="ko-KR" sz="2000" b="1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b>
                              <m:sSubPr>
                                <m:ctrlPr>
                                  <a:rPr lang="en-US" altLang="ko-KR" sz="20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2000" b="1" i="1" smtClean="0">
                                    <a:latin typeface="Cambria Math" panose="02040503050406030204" pitchFamily="18" charset="0"/>
                                  </a:rPr>
                                  <m:t>𝜶</m:t>
                                </m:r>
                              </m:e>
                              <m:sub>
                                <m:r>
                                  <a:rPr lang="en-US" altLang="ko-KR" sz="2000" b="1" i="1" smtClean="0">
                                    <a:latin typeface="Cambria Math" panose="02040503050406030204" pitchFamily="18" charset="0"/>
                                  </a:rPr>
                                  <m:t>𝒕</m:t>
                                </m:r>
                              </m:sub>
                            </m:sSub>
                          </m:e>
                        </m:rad>
                        <m:sSub>
                          <m:sSubPr>
                            <m:ctrlPr>
                              <a:rPr lang="en-US" altLang="ko-KR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ko-KR" sz="2000" b="1" i="1" smtClean="0"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  <m: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  <m:t>,  </m:t>
                        </m:r>
                        <m:d>
                          <m:dPr>
                            <m:ctrlPr>
                              <a:rPr lang="en-US" altLang="ko-KR" sz="20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0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US" altLang="ko-KR" sz="2000" b="1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ko-KR" sz="20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2000" b="1" i="1">
                                    <a:latin typeface="Cambria Math" panose="02040503050406030204" pitchFamily="18" charset="0"/>
                                  </a:rPr>
                                  <m:t>𝜶</m:t>
                                </m:r>
                              </m:e>
                              <m:sub>
                                <m:r>
                                  <a:rPr lang="en-US" altLang="ko-KR" sz="2000" b="1" i="1">
                                    <a:latin typeface="Cambria Math" panose="02040503050406030204" pitchFamily="18" charset="0"/>
                                  </a:rPr>
                                  <m:t>𝒕</m:t>
                                </m:r>
                              </m:sub>
                            </m:sSub>
                          </m:e>
                        </m:d>
                        <m: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  <m:t>𝑰</m:t>
                        </m:r>
                      </m:e>
                    </m:d>
                    <m:r>
                      <a:rPr lang="en-US" altLang="ko-KR" sz="2000" b="1" i="1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altLang="ko-KR" sz="20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1" i="1">
                            <a:latin typeface="Cambria Math" panose="02040503050406030204" pitchFamily="18" charset="0"/>
                          </a:rPr>
                          <m:t>𝜶</m:t>
                        </m:r>
                      </m:e>
                      <m:sub>
                        <m:r>
                          <a:rPr lang="en-US" altLang="ko-KR" sz="2000" b="1" i="1"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  <m:r>
                      <a:rPr lang="en-US" altLang="ko-KR" sz="20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20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altLang="ko-KR" sz="2000" b="1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  <m:r>
                      <a:rPr lang="en-US" altLang="ko-KR" sz="2000" b="1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sz="20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1" i="1">
                            <a:latin typeface="Cambria Math" panose="02040503050406030204" pitchFamily="18" charset="0"/>
                          </a:rPr>
                          <m:t>𝜶</m:t>
                        </m:r>
                      </m:e>
                      <m:sub>
                        <m:r>
                          <a:rPr lang="en-US" altLang="ko-KR" sz="2000" b="1" i="1"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  <m:r>
                      <a:rPr lang="en-US" altLang="ko-KR" sz="2000" b="1" i="1" smtClean="0"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∏"/>
                        <m:limLoc m:val="subSup"/>
                        <m:ctrlP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  <m:t>𝒔</m:t>
                        </m:r>
                        <m: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  <m:sup>
                        <m: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</m:sup>
                      <m:e>
                        <m:acc>
                          <m:accPr>
                            <m:chr m:val="̅"/>
                            <m:ctrlPr>
                              <a:rPr lang="en-US" altLang="ko-KR" sz="2000" b="1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altLang="ko-KR" sz="20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2000" b="1" i="1" smtClean="0">
                                    <a:latin typeface="Cambria Math" panose="02040503050406030204" pitchFamily="18" charset="0"/>
                                  </a:rPr>
                                  <m:t>𝜶</m:t>
                                </m:r>
                              </m:e>
                              <m:sub>
                                <m:r>
                                  <a:rPr lang="en-US" altLang="ko-KR" sz="2000" b="1" i="1" smtClean="0">
                                    <a:latin typeface="Cambria Math" panose="02040503050406030204" pitchFamily="18" charset="0"/>
                                  </a:rPr>
                                  <m:t>𝒔</m:t>
                                </m:r>
                              </m:sub>
                            </m:sSub>
                          </m:e>
                        </m:acc>
                      </m:e>
                    </m:nary>
                  </m:oMath>
                </a14:m>
                <a:endParaRPr lang="en-US" altLang="ko-KR" sz="2000" b="1" dirty="0"/>
              </a:p>
              <a:p>
                <a:pPr marL="742950" lvl="1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000" b="1" dirty="0">
                    <a:sym typeface="Wingdings" panose="05000000000000000000" pitchFamily="2" charset="2"/>
                  </a:rPr>
                  <a:t>Sample </a:t>
                </a:r>
                <a14:m>
                  <m:oMath xmlns:m="http://schemas.openxmlformats.org/officeDocument/2006/math">
                    <m:r>
                      <a:rPr kumimoji="1" lang="en-US" altLang="ko-KR" sz="2000" b="1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𝝐</m:t>
                    </m:r>
                    <m:r>
                      <a:rPr kumimoji="1" lang="en-US" altLang="ko-KR" sz="2000" b="1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 ~</m:t>
                    </m:r>
                    <m:r>
                      <a:rPr kumimoji="1" lang="ko-KR" altLang="en-US" sz="2000" b="1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sym typeface="Wingdings" panose="05000000000000000000" pitchFamily="2" charset="2"/>
                      </a:rPr>
                      <m:t>𝓝</m:t>
                    </m:r>
                    <m:d>
                      <m:dPr>
                        <m:ctrlP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𝟎</m:t>
                        </m:r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, </m:t>
                        </m:r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𝟏</m:t>
                        </m:r>
                      </m:e>
                    </m:d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sym typeface="Wingdings" panose="05000000000000000000" pitchFamily="2" charset="2"/>
                      </a:rPr>
                      <m:t>,  </m:t>
                    </m:r>
                    <m:sSub>
                      <m:sSub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𝒙</m:t>
                        </m:r>
                      </m:e>
                      <m: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𝒕</m:t>
                        </m:r>
                      </m:sub>
                    </m:sSub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=</m:t>
                    </m:r>
                    <m:rad>
                      <m:radPr>
                        <m:degHide m:val="on"/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en-US" altLang="ko-KR" sz="20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b="1" i="1">
                                <a:latin typeface="Cambria Math" panose="02040503050406030204" pitchFamily="18" charset="0"/>
                              </a:rPr>
                              <m:t>𝜶</m:t>
                            </m:r>
                          </m:e>
                          <m:sub>
                            <m:r>
                              <a:rPr lang="en-US" altLang="ko-KR" sz="2000" b="1" i="1">
                                <a:latin typeface="Cambria Math" panose="02040503050406030204" pitchFamily="18" charset="0"/>
                              </a:rPr>
                              <m:t>𝒕</m:t>
                            </m:r>
                          </m:sub>
                        </m:sSub>
                      </m:e>
                    </m:rad>
                    <m:sSub>
                      <m:sSub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𝒙</m:t>
                        </m:r>
                      </m:e>
                      <m: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𝟎</m:t>
                        </m:r>
                      </m:sub>
                    </m:sSub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+</m:t>
                    </m:r>
                    <m:rad>
                      <m:radPr>
                        <m:degHide m:val="on"/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radPr>
                      <m:deg/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𝟏</m:t>
                        </m:r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 −</m:t>
                        </m:r>
                        <m:sSub>
                          <m:sSubPr>
                            <m:ctrlPr>
                              <a:rPr lang="en-US" altLang="ko-KR" sz="20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b="1" i="1">
                                <a:latin typeface="Cambria Math" panose="02040503050406030204" pitchFamily="18" charset="0"/>
                              </a:rPr>
                              <m:t>𝜶</m:t>
                            </m:r>
                          </m:e>
                          <m:sub>
                            <m:r>
                              <a:rPr lang="en-US" altLang="ko-KR" sz="2000" b="1" i="1">
                                <a:latin typeface="Cambria Math" panose="02040503050406030204" pitchFamily="18" charset="0"/>
                              </a:rPr>
                              <m:t>𝒕</m:t>
                            </m:r>
                          </m:sub>
                        </m:sSub>
                      </m:e>
                    </m:rad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𝝐</m:t>
                    </m:r>
                  </m:oMath>
                </a14:m>
                <a:endParaRPr lang="en-US" altLang="ko-KR" sz="2000" b="1" dirty="0">
                  <a:sym typeface="Wingdings" panose="05000000000000000000" pitchFamily="2" charset="2"/>
                </a:endParaRPr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  <a:cs typeface="Noto Sans CJK KR DemiLight" charset="-127"/>
                    <a:sym typeface="Wingdings" panose="05000000000000000000" pitchFamily="2" charset="2"/>
                  </a:rPr>
                  <a:t>Backward : </a:t>
                </a:r>
                <a14:m>
                  <m:oMath xmlns:m="http://schemas.openxmlformats.org/officeDocument/2006/math">
                    <m:r>
                      <a:rPr lang="en-US" altLang="ko-KR" sz="2000" b="1" i="1" smtClean="0">
                        <a:latin typeface="Cambria Math" panose="02040503050406030204" pitchFamily="18" charset="0"/>
                      </a:rPr>
                      <m:t>𝒒</m:t>
                    </m:r>
                    <m:d>
                      <m:dPr>
                        <m:ctrlP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ko-KR" sz="2000" b="1" i="1" smtClean="0">
                                <a:latin typeface="Cambria Math" panose="02040503050406030204" pitchFamily="18" charset="0"/>
                              </a:rPr>
                              <m:t>𝒕</m:t>
                            </m:r>
                            <m:r>
                              <a:rPr lang="en-US" altLang="ko-KR" sz="2000" b="1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ko-KR" sz="20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altLang="ko-KR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ko-KR" sz="2000" b="1" i="1" smtClean="0">
                                <a:latin typeface="Cambria Math" panose="02040503050406030204" pitchFamily="18" charset="0"/>
                              </a:rPr>
                              <m:t>𝒕</m:t>
                            </m:r>
                          </m:sub>
                        </m:sSub>
                      </m:e>
                    </m:d>
                    <m:r>
                      <a:rPr lang="en-US" altLang="ko-KR" sz="2000" b="1" i="1" smtClean="0">
                        <a:latin typeface="Cambria Math" panose="02040503050406030204" pitchFamily="18" charset="0"/>
                      </a:rPr>
                      <m:t> ≈</m:t>
                    </m:r>
                    <m:sSub>
                      <m:sSubPr>
                        <m:ctrlP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ko-KR" sz="2000" b="1" i="1" smtClean="0">
                                <a:latin typeface="Cambria Math" panose="02040503050406030204" pitchFamily="18" charset="0"/>
                              </a:rPr>
                              <m:t>𝒕</m:t>
                            </m:r>
                            <m:r>
                              <a:rPr lang="en-US" altLang="ko-KR" sz="2000" b="1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ko-KR" sz="20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altLang="ko-KR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ko-KR" sz="2000" b="1" i="1" smtClean="0">
                                <a:latin typeface="Cambria Math" panose="02040503050406030204" pitchFamily="18" charset="0"/>
                              </a:rPr>
                              <m:t>𝒕</m:t>
                            </m:r>
                          </m:sub>
                        </m:sSub>
                      </m:e>
                    </m:d>
                    <m:r>
                      <a:rPr lang="en-US" altLang="ko-KR" sz="20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ko-KR" altLang="en-US" sz="2000" b="1" i="1">
                        <a:latin typeface="Cambria Math" panose="02040503050406030204" pitchFamily="18" charset="0"/>
                      </a:rPr>
                      <m:t>𝓝</m:t>
                    </m:r>
                    <m:r>
                      <a:rPr lang="en-US" altLang="ko-KR" sz="2000" b="1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ko-KR" sz="2000" b="1" i="1" smtClean="0">
                        <a:latin typeface="Cambria Math" panose="02040503050406030204" pitchFamily="18" charset="0"/>
                      </a:rPr>
                      <m:t>; </m:t>
                    </m:r>
                    <m:sSub>
                      <m:sSubPr>
                        <m:ctrlP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𝝁</m:t>
                        </m:r>
                      </m:e>
                      <m:sub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𝒙</m:t>
                            </m:r>
                          </m:e>
                          <m:sub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𝒕</m:t>
                            </m:r>
                          </m:sub>
                        </m:sSub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, </m:t>
                        </m:r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𝒕</m:t>
                        </m:r>
                      </m:e>
                    </m:d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,  </m:t>
                    </m:r>
                    <m:sSubSup>
                      <m:sSubSup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sSubSup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𝝈</m:t>
                        </m:r>
                      </m:e>
                      <m: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𝒕</m:t>
                        </m:r>
                      </m:sub>
                      <m:sup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𝟐</m:t>
                        </m:r>
                      </m:sup>
                    </m:sSubSup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𝑰</m:t>
                    </m:r>
                    <m:r>
                      <a:rPr lang="en-US" altLang="ko-KR" sz="2000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en-US" altLang="ko-KR" sz="2000" b="1" i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  <a:cs typeface="Noto Sans CJK KR DemiLight" charset="-127"/>
                  <a:sym typeface="Wingdings" panose="05000000000000000000" pitchFamily="2" charset="2"/>
                </a:endParaRPr>
              </a:p>
              <a:p>
                <a:pPr marL="742950" lvl="1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sSubSup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𝝈</m:t>
                        </m:r>
                      </m:e>
                      <m: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𝒕</m:t>
                        </m:r>
                      </m:sub>
                      <m:sup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𝟐</m:t>
                        </m:r>
                      </m:sup>
                    </m:sSubSup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∙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𝑰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=</m:t>
                    </m:r>
                    <m:acc>
                      <m:accPr>
                        <m:chr m:val="̃"/>
                        <m:ctrlP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𝜷</m:t>
                            </m:r>
                          </m:e>
                          <m:sub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𝒕</m:t>
                            </m:r>
                          </m:sub>
                        </m:sSub>
                      </m:e>
                    </m:acc>
                    <m:r>
                      <a:rPr kumimoji="1" lang="en-US" altLang="ko-KR" sz="2000" b="1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=</m:t>
                    </m:r>
                    <m:f>
                      <m:fPr>
                        <m:ctrlP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fPr>
                      <m:num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𝟏</m:t>
                        </m:r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−</m:t>
                        </m:r>
                        <m:sSub>
                          <m:sSubPr>
                            <m:ctrlPr>
                              <a:rPr lang="en-US" altLang="ko-KR" sz="20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b="1" i="1">
                                <a:latin typeface="Cambria Math" panose="02040503050406030204" pitchFamily="18" charset="0"/>
                              </a:rPr>
                              <m:t>𝜶</m:t>
                            </m:r>
                          </m:e>
                          <m:sub>
                            <m:r>
                              <a:rPr lang="en-US" altLang="ko-KR" sz="2000" b="1" i="1">
                                <a:latin typeface="Cambria Math" panose="02040503050406030204" pitchFamily="18" charset="0"/>
                              </a:rPr>
                              <m:t>𝒕</m:t>
                            </m:r>
                            <m:r>
                              <a:rPr lang="en-US" altLang="ko-KR" sz="2000" b="1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ko-KR" sz="20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num>
                      <m:den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𝟏</m:t>
                        </m:r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−</m:t>
                        </m:r>
                        <m:sSub>
                          <m:sSubPr>
                            <m:ctrlPr>
                              <a:rPr lang="en-US" altLang="ko-KR" sz="20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b="1" i="1">
                                <a:latin typeface="Cambria Math" panose="02040503050406030204" pitchFamily="18" charset="0"/>
                              </a:rPr>
                              <m:t>𝜶</m:t>
                            </m:r>
                          </m:e>
                          <m:sub>
                            <m:r>
                              <a:rPr lang="en-US" altLang="ko-KR" sz="2000" b="1" i="1">
                                <a:latin typeface="Cambria Math" panose="02040503050406030204" pitchFamily="18" charset="0"/>
                              </a:rPr>
                              <m:t>𝒕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𝜷</m:t>
                        </m:r>
                      </m:e>
                      <m: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𝒕</m:t>
                        </m:r>
                      </m:sub>
                    </m:sSub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,  </m:t>
                    </m:r>
                    <m:sSub>
                      <m:sSubPr>
                        <m:ctrlPr>
                          <a:rPr lang="en-US" altLang="ko-KR" sz="20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1" i="1">
                            <a:latin typeface="Cambria Math" panose="02040503050406030204" pitchFamily="18" charset="0"/>
                          </a:rPr>
                          <m:t>𝜶</m:t>
                        </m:r>
                      </m:e>
                      <m:sub>
                        <m:r>
                          <a:rPr lang="en-US" altLang="ko-KR" sz="2000" b="1" i="1"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≔ </m:t>
                    </m:r>
                    <m:nary>
                      <m:naryPr>
                        <m:chr m:val="∏"/>
                        <m:limLoc m:val="subSup"/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𝒔</m:t>
                        </m:r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=</m:t>
                        </m:r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𝟏</m:t>
                        </m:r>
                      </m:sub>
                      <m:sup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𝒕</m:t>
                        </m:r>
                      </m:sup>
                      <m:e>
                        <m:acc>
                          <m:accPr>
                            <m:chr m:val="̅"/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𝜶</m:t>
                                </m:r>
                              </m:e>
                              <m:sub>
                                <m: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𝒔</m:t>
                                </m:r>
                              </m:sub>
                            </m:sSub>
                          </m:e>
                        </m:acc>
                      </m:e>
                    </m:nary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sym typeface="Wingdings" panose="05000000000000000000" pitchFamily="2" charset="2"/>
                      </a:rPr>
                      <m:t>,  </m:t>
                    </m:r>
                    <m:acc>
                      <m:accPr>
                        <m:chr m:val="̅"/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𝜶</m:t>
                            </m:r>
                          </m:e>
                          <m:sub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𝒕</m:t>
                            </m:r>
                          </m:sub>
                        </m:sSub>
                      </m:e>
                    </m:acc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sym typeface="Wingdings" panose="05000000000000000000" pitchFamily="2" charset="2"/>
                      </a:rPr>
                      <m:t>=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sym typeface="Wingdings" panose="05000000000000000000" pitchFamily="2" charset="2"/>
                      </a:rPr>
                      <m:t>𝟏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sym typeface="Wingdings" panose="05000000000000000000" pitchFamily="2" charset="2"/>
                      </a:rPr>
                      <m:t>−</m:t>
                    </m:r>
                    <m:sSub>
                      <m:sSub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𝜷</m:t>
                        </m:r>
                      </m:e>
                      <m: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𝒕</m:t>
                        </m:r>
                      </m:sub>
                    </m:sSub>
                  </m:oMath>
                </a14:m>
                <a:endParaRPr kumimoji="1" lang="en-US" altLang="ko-KR" sz="2000" b="1" i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Noto Sans CJK KR Medium" panose="020B0600000000000000" pitchFamily="34" charset="-127"/>
                  <a:ea typeface="Cambria Math" panose="02040503050406030204" pitchFamily="18" charset="0"/>
                  <a:cs typeface="Noto Sans CJK KR DemiLight" charset="-127"/>
                  <a:sym typeface="Wingdings" panose="05000000000000000000" pitchFamily="2" charset="2"/>
                </a:endParaRPr>
              </a:p>
            </p:txBody>
          </p:sp>
        </mc:Choice>
        <mc:Fallback>
          <p:sp>
            <p:nvSpPr>
              <p:cNvPr id="31" name="텍스트 상자 9">
                <a:extLst>
                  <a:ext uri="{FF2B5EF4-FFF2-40B4-BE49-F238E27FC236}">
                    <a16:creationId xmlns:a16="http://schemas.microsoft.com/office/drawing/2014/main" id="{47880403-B7BB-4107-89CE-F8B2F9AAEF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0000" y="1080000"/>
                <a:ext cx="9905999" cy="4380495"/>
              </a:xfrm>
              <a:prstGeom prst="rect">
                <a:avLst/>
              </a:prstGeom>
              <a:blipFill>
                <a:blip r:embed="rId3"/>
                <a:stretch>
                  <a:fillRect l="-55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4" name="표 2">
            <a:extLst>
              <a:ext uri="{FF2B5EF4-FFF2-40B4-BE49-F238E27FC236}">
                <a16:creationId xmlns:a16="http://schemas.microsoft.com/office/drawing/2014/main" id="{AD1C9830-2370-86E1-2FD7-12302AF1D1A9}"/>
              </a:ext>
            </a:extLst>
          </p:cNvPr>
          <p:cNvGraphicFramePr>
            <a:graphicFrameLocks noGrp="1"/>
          </p:cNvGraphicFramePr>
          <p:nvPr/>
        </p:nvGraphicFramePr>
        <p:xfrm>
          <a:off x="-1" y="13580"/>
          <a:ext cx="12192000" cy="7266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726649">
                <a:tc>
                  <a:txBody>
                    <a:bodyPr/>
                    <a:lstStyle/>
                    <a:p>
                      <a:pPr marL="457200" marR="0" lvl="1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2800" b="1" kern="120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DDPM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87001FAF-3034-866E-5E9E-981DCE9BADE3}"/>
              </a:ext>
            </a:extLst>
          </p:cNvPr>
          <p:cNvGraphicFramePr>
            <a:graphicFrameLocks noGrp="1"/>
          </p:cNvGraphicFramePr>
          <p:nvPr/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D9961BCB-ECA0-489B-8868-8DC9C89FE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C&amp;I Lab </a:t>
            </a:r>
            <a:r>
              <a:rPr lang="ko-KR" altLang="en-US"/>
              <a:t>박찬호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700EC02-C0B7-495A-A72D-AD965B231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9</a:t>
            </a:fld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00FBC6D-3BDC-406A-9360-73F0987D86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1216" y="4240322"/>
            <a:ext cx="3670783" cy="1923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034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1">
      <a:majorFont>
        <a:latin typeface="Noto Sans CJK KR Bold"/>
        <a:ea typeface="Noto Sans CJK KR Bold"/>
        <a:cs typeface=""/>
      </a:majorFont>
      <a:minorFont>
        <a:latin typeface="Noto Sans CJK KR Medium"/>
        <a:ea typeface="Noto Sans CJK KR Mediu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18521</TotalTime>
  <Words>1419</Words>
  <Application>Microsoft Office PowerPoint</Application>
  <PresentationFormat>와이드스크린</PresentationFormat>
  <Paragraphs>349</Paragraphs>
  <Slides>33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42" baseType="lpstr">
      <vt:lpstr>Kohinoor Devanagari</vt:lpstr>
      <vt:lpstr>Noto Sans CJK KR</vt:lpstr>
      <vt:lpstr>Noto Sans CJK KR Bold</vt:lpstr>
      <vt:lpstr>Noto Sans CJK KR Medium</vt:lpstr>
      <vt:lpstr>Noto Serif CJK KR Medium</vt:lpstr>
      <vt:lpstr>Arial</vt:lpstr>
      <vt:lpstr>Cambria Math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박 찬호</dc:creator>
  <cp:lastModifiedBy>박 찬호</cp:lastModifiedBy>
  <cp:revision>123</cp:revision>
  <dcterms:created xsi:type="dcterms:W3CDTF">2021-09-16T03:11:08Z</dcterms:created>
  <dcterms:modified xsi:type="dcterms:W3CDTF">2023-01-29T19:33:43Z</dcterms:modified>
</cp:coreProperties>
</file>